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256" r:id="rId5"/>
    <p:sldId id="263" r:id="rId6"/>
    <p:sldId id="258" r:id="rId7"/>
    <p:sldId id="260" r:id="rId8"/>
    <p:sldId id="269" r:id="rId9"/>
    <p:sldId id="272" r:id="rId10"/>
    <p:sldId id="270" r:id="rId11"/>
    <p:sldId id="264" r:id="rId12"/>
    <p:sldId id="271" r:id="rId13"/>
    <p:sldId id="268" r:id="rId14"/>
    <p:sldId id="265" r:id="rId15"/>
    <p:sldId id="275" r:id="rId16"/>
    <p:sldId id="273" r:id="rId17"/>
    <p:sldId id="274" r:id="rId18"/>
    <p:sldId id="25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0B0"/>
    <a:srgbClr val="666666"/>
    <a:srgbClr val="FC3729"/>
    <a:srgbClr val="FFFFFF"/>
    <a:srgbClr val="FAF8F4"/>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D5594-CE9D-4473-9CB1-FAE8CA339AF2}" v="2" dt="2024-09-17T10:06:29.923"/>
  </p1510:revLst>
</p1510:revInfo>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46F890A9-2807-4EBB-B81D-B2AA78EC7F39}" styleName="Mørk stil 2 - uthevingsfarge 5 / uthevingsfarg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ys stil 2 - uthevingsfarg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ys stil 2 - uthevingsfarg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ys stil 2 - uthevingsfarg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ys stil 2 - uthevingsfarg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emastil 1 - uthevingsfarg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varScale="1">
        <p:scale>
          <a:sx n="78" d="100"/>
          <a:sy n="78" d="100"/>
        </p:scale>
        <p:origin x="964" y="5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8B078-CA5D-46A9-9709-2AC591CED96B}" type="datetimeFigureOut">
              <a:rPr lang="nb-NO" smtClean="0"/>
              <a:t>26.09.2024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85437-1B86-4577-BD8D-BD114CA4381A}" type="slidenum">
              <a:rPr lang="nb-NO" smtClean="0"/>
              <a:t>‹#›</a:t>
            </a:fld>
            <a:endParaRPr lang="nb-NO"/>
          </a:p>
        </p:txBody>
      </p:sp>
    </p:spTree>
    <p:extLst>
      <p:ext uri="{BB962C8B-B14F-4D97-AF65-F5344CB8AC3E}">
        <p14:creationId xmlns:p14="http://schemas.microsoft.com/office/powerpoint/2010/main" val="288097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Lukas 9:60 kan sikkert være et spennende utgangspunkt for en preken eller teologisk avhandling om et radikalt imperativ i kallet til disippelskap. Men for dere som bruker hverdagen på praktiske og administrative oppgaver knyttet til å få stedt folk til hvile, så blir dette en absurd uttalelse. Det er lett å få noen bilder i hodet, som er ganske ubehagelige. Og det er det radikale fraværet av føringer for gravplassberedskap, som får meg til å tenke på dette sitatet</a:t>
            </a:r>
          </a:p>
        </p:txBody>
      </p:sp>
      <p:sp>
        <p:nvSpPr>
          <p:cNvPr id="4" name="Plassholder for lysbildenummer 3"/>
          <p:cNvSpPr>
            <a:spLocks noGrp="1"/>
          </p:cNvSpPr>
          <p:nvPr>
            <p:ph type="sldNum" sz="quarter" idx="5"/>
          </p:nvPr>
        </p:nvSpPr>
        <p:spPr/>
        <p:txBody>
          <a:bodyPr/>
          <a:lstStyle/>
          <a:p>
            <a:fld id="{34385437-1B86-4577-BD8D-BD114CA4381A}" type="slidenum">
              <a:rPr lang="nb-NO" smtClean="0"/>
              <a:t>1</a:t>
            </a:fld>
            <a:endParaRPr lang="nb-NO"/>
          </a:p>
        </p:txBody>
      </p:sp>
    </p:spTree>
    <p:extLst>
      <p:ext uri="{BB962C8B-B14F-4D97-AF65-F5344CB8AC3E}">
        <p14:creationId xmlns:p14="http://schemas.microsoft.com/office/powerpoint/2010/main" val="83629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1" dirty="0" err="1">
                <a:solidFill>
                  <a:srgbClr val="000000"/>
                </a:solidFill>
                <a:effectLst/>
                <a:highlight>
                  <a:srgbClr val="FFFFFF"/>
                </a:highlight>
                <a:latin typeface="Arial Nova" panose="020B0504020202020204" pitchFamily="34" charset="0"/>
              </a:rPr>
              <a:t>Omhändertagandet</a:t>
            </a:r>
            <a:r>
              <a:rPr lang="nb-NO" sz="1800" b="0" i="1" dirty="0">
                <a:solidFill>
                  <a:srgbClr val="000000"/>
                </a:solidFill>
                <a:effectLst/>
                <a:highlight>
                  <a:srgbClr val="FFFFFF"/>
                </a:highlight>
                <a:latin typeface="Arial Nova" panose="020B0504020202020204" pitchFamily="34" charset="0"/>
              </a:rPr>
              <a:t>: En studie av </a:t>
            </a:r>
            <a:r>
              <a:rPr lang="nb-NO" sz="1800" b="0" i="1" dirty="0" err="1">
                <a:solidFill>
                  <a:srgbClr val="000000"/>
                </a:solidFill>
                <a:effectLst/>
                <a:highlight>
                  <a:srgbClr val="FFFFFF"/>
                </a:highlight>
                <a:latin typeface="Arial Nova" panose="020B0504020202020204" pitchFamily="34" charset="0"/>
              </a:rPr>
              <a:t>samhällets</a:t>
            </a:r>
            <a:r>
              <a:rPr lang="nb-NO" sz="1800" b="0" i="1" dirty="0">
                <a:solidFill>
                  <a:srgbClr val="000000"/>
                </a:solidFill>
                <a:effectLst/>
                <a:highlight>
                  <a:srgbClr val="FFFFFF"/>
                </a:highlight>
                <a:latin typeface="Arial Nova" panose="020B0504020202020204" pitchFamily="34" charset="0"/>
              </a:rPr>
              <a:t> </a:t>
            </a:r>
            <a:r>
              <a:rPr lang="nb-NO" sz="1800" b="0" i="1" dirty="0" err="1">
                <a:solidFill>
                  <a:srgbClr val="000000"/>
                </a:solidFill>
                <a:effectLst/>
                <a:highlight>
                  <a:srgbClr val="FFFFFF"/>
                </a:highlight>
                <a:latin typeface="Arial Nova" panose="020B0504020202020204" pitchFamily="34" charset="0"/>
              </a:rPr>
              <a:t>förmåga</a:t>
            </a:r>
            <a:r>
              <a:rPr lang="nb-NO" sz="1800" b="0" i="1" dirty="0">
                <a:solidFill>
                  <a:srgbClr val="000000"/>
                </a:solidFill>
                <a:effectLst/>
                <a:highlight>
                  <a:srgbClr val="FFFFFF"/>
                </a:highlight>
                <a:latin typeface="Arial Nova" panose="020B0504020202020204" pitchFamily="34" charset="0"/>
              </a:rPr>
              <a:t> att ta hand om </a:t>
            </a:r>
            <a:r>
              <a:rPr lang="nb-NO" sz="1800" b="0" i="1" dirty="0" err="1">
                <a:solidFill>
                  <a:srgbClr val="000000"/>
                </a:solidFill>
                <a:effectLst/>
                <a:highlight>
                  <a:srgbClr val="FFFFFF"/>
                </a:highlight>
                <a:latin typeface="Arial Nova" panose="020B0504020202020204" pitchFamily="34" charset="0"/>
              </a:rPr>
              <a:t>väldigt</a:t>
            </a:r>
            <a:r>
              <a:rPr lang="nb-NO" sz="1800" b="0" i="1" dirty="0">
                <a:solidFill>
                  <a:srgbClr val="000000"/>
                </a:solidFill>
                <a:effectLst/>
                <a:highlight>
                  <a:srgbClr val="FFFFFF"/>
                </a:highlight>
                <a:latin typeface="Arial Nova" panose="020B0504020202020204" pitchFamily="34" charset="0"/>
              </a:rPr>
              <a:t> </a:t>
            </a:r>
            <a:r>
              <a:rPr lang="nb-NO" sz="1800" b="0" i="1" dirty="0" err="1">
                <a:solidFill>
                  <a:srgbClr val="000000"/>
                </a:solidFill>
                <a:effectLst/>
                <a:highlight>
                  <a:srgbClr val="FFFFFF"/>
                </a:highlight>
                <a:latin typeface="Arial Nova" panose="020B0504020202020204" pitchFamily="34" charset="0"/>
              </a:rPr>
              <a:t>många</a:t>
            </a:r>
            <a:r>
              <a:rPr lang="nb-NO" sz="1800" b="0" i="1" dirty="0">
                <a:solidFill>
                  <a:srgbClr val="000000"/>
                </a:solidFill>
                <a:effectLst/>
                <a:highlight>
                  <a:srgbClr val="FFFFFF"/>
                </a:highlight>
                <a:latin typeface="Arial Nova" panose="020B0504020202020204" pitchFamily="34" charset="0"/>
              </a:rPr>
              <a:t> </a:t>
            </a:r>
            <a:r>
              <a:rPr lang="nb-NO" sz="1800" b="0" i="1" dirty="0" err="1">
                <a:solidFill>
                  <a:srgbClr val="000000"/>
                </a:solidFill>
                <a:effectLst/>
                <a:highlight>
                  <a:srgbClr val="FFFFFF"/>
                </a:highlight>
                <a:latin typeface="Arial Nova" panose="020B0504020202020204" pitchFamily="34" charset="0"/>
              </a:rPr>
              <a:t>dödsfall</a:t>
            </a:r>
            <a:r>
              <a:rPr lang="nb-NO" sz="1800" b="0" i="1" dirty="0">
                <a:solidFill>
                  <a:srgbClr val="000000"/>
                </a:solidFill>
                <a:effectLst/>
                <a:highlight>
                  <a:srgbClr val="FFFFFF"/>
                </a:highlight>
                <a:latin typeface="Arial Nova" panose="020B0504020202020204" pitchFamily="34" charset="0"/>
              </a:rPr>
              <a:t> under en kort </a:t>
            </a:r>
            <a:r>
              <a:rPr lang="nb-NO" sz="1800" b="0" i="1" dirty="0" err="1">
                <a:solidFill>
                  <a:srgbClr val="000000"/>
                </a:solidFill>
                <a:effectLst/>
                <a:highlight>
                  <a:srgbClr val="FFFFFF"/>
                </a:highlight>
                <a:latin typeface="Arial Nova" panose="020B0504020202020204" pitchFamily="34" charset="0"/>
              </a:rPr>
              <a:t>period</a:t>
            </a:r>
            <a:r>
              <a:rPr lang="nb-NO" sz="1800" b="0" i="0" dirty="0">
                <a:solidFill>
                  <a:srgbClr val="000000"/>
                </a:solidFill>
                <a:effectLst/>
                <a:highlight>
                  <a:srgbClr val="FFFFFF"/>
                </a:highlight>
                <a:latin typeface="Arial Nova" panose="020B0504020202020204" pitchFamily="34" charset="0"/>
              </a:rPr>
              <a:t>. Innledende sitat: </a:t>
            </a:r>
            <a:r>
              <a:rPr lang="nb-NO" b="0" i="0" dirty="0" err="1">
                <a:solidFill>
                  <a:srgbClr val="000000"/>
                </a:solidFill>
                <a:effectLst/>
                <a:latin typeface="WordVisi_MSFontService"/>
              </a:rPr>
              <a:t>Ärkebiskop</a:t>
            </a:r>
            <a:r>
              <a:rPr lang="nb-NO" b="0" i="0" dirty="0">
                <a:solidFill>
                  <a:srgbClr val="000000"/>
                </a:solidFill>
                <a:effectLst/>
                <a:latin typeface="WordVisi_MSFontService"/>
              </a:rPr>
              <a:t> Antje </a:t>
            </a:r>
            <a:r>
              <a:rPr lang="nb-NO" b="0" i="0" dirty="0" err="1">
                <a:solidFill>
                  <a:srgbClr val="000000"/>
                </a:solidFill>
                <a:effectLst/>
                <a:latin typeface="WordVisi_MSFontService"/>
              </a:rPr>
              <a:t>Jackelén</a:t>
            </a:r>
            <a:r>
              <a:rPr lang="nb-NO" b="0" i="0" dirty="0">
                <a:solidFill>
                  <a:srgbClr val="000000"/>
                </a:solidFill>
                <a:effectLst/>
                <a:latin typeface="WordVisi_MSFontService"/>
              </a:rPr>
              <a:t> </a:t>
            </a:r>
            <a:endParaRPr lang="nb-NO" dirty="0"/>
          </a:p>
        </p:txBody>
      </p:sp>
      <p:sp>
        <p:nvSpPr>
          <p:cNvPr id="4" name="Plassholder for lysbildenummer 3"/>
          <p:cNvSpPr>
            <a:spLocks noGrp="1"/>
          </p:cNvSpPr>
          <p:nvPr>
            <p:ph type="sldNum" sz="quarter" idx="5"/>
          </p:nvPr>
        </p:nvSpPr>
        <p:spPr/>
        <p:txBody>
          <a:bodyPr/>
          <a:lstStyle/>
          <a:p>
            <a:fld id="{34385437-1B86-4577-BD8D-BD114CA4381A}" type="slidenum">
              <a:rPr lang="nb-NO" smtClean="0"/>
              <a:t>2</a:t>
            </a:fld>
            <a:endParaRPr lang="nb-NO"/>
          </a:p>
        </p:txBody>
      </p:sp>
    </p:spTree>
    <p:extLst>
      <p:ext uri="{BB962C8B-B14F-4D97-AF65-F5344CB8AC3E}">
        <p14:creationId xmlns:p14="http://schemas.microsoft.com/office/powerpoint/2010/main" val="21733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1. Det kan ligge et sterkt budskap i det som ikke blir sagt. Det samme kan sies om hva vi velger å utelate fra lovverk og budsjettkolonner. </a:t>
            </a:r>
          </a:p>
          <a:p>
            <a:r>
              <a:rPr lang="nb-NO" dirty="0"/>
              <a:t>Vi – lokalt og sentralt – kan ikke sitte rolig å vente på avklaringer. Sitatet i forrige slide formidler noen gode observasjoner rundt fraværet av oppmerksomhet på det virksomhetene dere jobber i til syvende å sist handler om. Dagsorden må settes, og de beste til å sette den dagsordenen sitter antagelig i denne salen. </a:t>
            </a:r>
            <a:br>
              <a:rPr lang="nb-NO" dirty="0"/>
            </a:br>
            <a:r>
              <a:rPr lang="nb-NO" dirty="0"/>
              <a:t>2. Alle praktiske og etiske spørsmål sektorens folk er innforståtte med må formidles til de vi er satt til å ivareta. Ligger en stor utfordring i å sette ord på konsekvensene manglende gravplassberedskap kan få, med et språk «utenforstående» kan forstå.  </a:t>
            </a:r>
          </a:p>
        </p:txBody>
      </p:sp>
      <p:sp>
        <p:nvSpPr>
          <p:cNvPr id="4" name="Plassholder for lysbildenummer 3"/>
          <p:cNvSpPr>
            <a:spLocks noGrp="1"/>
          </p:cNvSpPr>
          <p:nvPr>
            <p:ph type="sldNum" sz="quarter" idx="5"/>
          </p:nvPr>
        </p:nvSpPr>
        <p:spPr/>
        <p:txBody>
          <a:bodyPr/>
          <a:lstStyle/>
          <a:p>
            <a:fld id="{34385437-1B86-4577-BD8D-BD114CA4381A}" type="slidenum">
              <a:rPr lang="nb-NO" smtClean="0"/>
              <a:t>3</a:t>
            </a:fld>
            <a:endParaRPr lang="nb-NO"/>
          </a:p>
        </p:txBody>
      </p:sp>
    </p:spTree>
    <p:extLst>
      <p:ext uri="{BB962C8B-B14F-4D97-AF65-F5344CB8AC3E}">
        <p14:creationId xmlns:p14="http://schemas.microsoft.com/office/powerpoint/2010/main" val="28208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61629"/>
                </a:solidFill>
                <a:effectLst/>
                <a:highlight>
                  <a:srgbClr val="FFFFFF"/>
                </a:highlight>
                <a:latin typeface="NRK Sans Variable"/>
              </a:rPr>
              <a:t>55 millioner kubikk leire raste ut i bygda Verdal natt til 19. mai 1893. 116 av bygdas 6000 innbyggere omkom. Hadde en lignende hendelse funnet sted i dag, og den lokale gravplassmyndigheten var </a:t>
            </a:r>
            <a:r>
              <a:rPr lang="nb-NO" b="0" i="0" dirty="0" err="1">
                <a:solidFill>
                  <a:srgbClr val="061629"/>
                </a:solidFill>
                <a:effectLst/>
                <a:highlight>
                  <a:srgbClr val="FFFFFF"/>
                </a:highlight>
                <a:latin typeface="NRK Sans Variable"/>
              </a:rPr>
              <a:t>ajour</a:t>
            </a:r>
            <a:r>
              <a:rPr lang="nb-NO" b="0" i="0" dirty="0">
                <a:solidFill>
                  <a:srgbClr val="061629"/>
                </a:solidFill>
                <a:effectLst/>
                <a:highlight>
                  <a:srgbClr val="FFFFFF"/>
                </a:highlight>
                <a:latin typeface="NRK Sans Variable"/>
              </a:rPr>
              <a:t> etter gravplasslovens §2, så ville det vært grav til alle skredofrene. Det ville antagelig vært en redningstjeneste som sørget for  å finne de omkomne. Men hvor skulle de fraktes? Hvordan skulle de lagres? Har man nok folk med rett kompetanse til oppgavene? Hvordan administrere en slik topp? Når og hvordan skal alle gravlegges? Hva med kremasjon? Hvilket mandat har man som gravplassmyndighet? Hvem har beslutningskompetanse? Vi kan komme på flere tenkbar scenarier som ligner dette: Pandemi, krig, ulykker </a:t>
            </a:r>
            <a:endParaRPr lang="nb-NO" dirty="0"/>
          </a:p>
        </p:txBody>
      </p:sp>
      <p:sp>
        <p:nvSpPr>
          <p:cNvPr id="4" name="Plassholder for lysbildenummer 3"/>
          <p:cNvSpPr>
            <a:spLocks noGrp="1"/>
          </p:cNvSpPr>
          <p:nvPr>
            <p:ph type="sldNum" sz="quarter" idx="5"/>
          </p:nvPr>
        </p:nvSpPr>
        <p:spPr/>
        <p:txBody>
          <a:bodyPr/>
          <a:lstStyle/>
          <a:p>
            <a:fld id="{34385437-1B86-4577-BD8D-BD114CA4381A}" type="slidenum">
              <a:rPr lang="nb-NO" smtClean="0"/>
              <a:t>4</a:t>
            </a:fld>
            <a:endParaRPr lang="nb-NO"/>
          </a:p>
        </p:txBody>
      </p:sp>
    </p:spTree>
    <p:extLst>
      <p:ext uri="{BB962C8B-B14F-4D97-AF65-F5344CB8AC3E}">
        <p14:creationId xmlns:p14="http://schemas.microsoft.com/office/powerpoint/2010/main" val="356490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Sårbarheter: Flomutsatt gravplass, mannskap, mangel på tilgjengelig krematoriekapasitet, kjølerom.</a:t>
            </a:r>
          </a:p>
          <a:p>
            <a:r>
              <a:rPr lang="nb-NO" dirty="0"/>
              <a:t>Godt utgangspunkt: Tror vi har et veldig sammensatt bilde her. 71 prosent svarte at de ikke har planer for kjøl ved unormalt mange døde. Kan virke som om en dør kom på gløtt under pandemien, å så slo den igjen etter trekken fra hverdagen. </a:t>
            </a:r>
          </a:p>
        </p:txBody>
      </p:sp>
      <p:sp>
        <p:nvSpPr>
          <p:cNvPr id="4" name="Plassholder for lysbildenummer 3"/>
          <p:cNvSpPr>
            <a:spLocks noGrp="1"/>
          </p:cNvSpPr>
          <p:nvPr>
            <p:ph type="sldNum" sz="quarter" idx="5"/>
          </p:nvPr>
        </p:nvSpPr>
        <p:spPr/>
        <p:txBody>
          <a:bodyPr/>
          <a:lstStyle/>
          <a:p>
            <a:fld id="{34385437-1B86-4577-BD8D-BD114CA4381A}" type="slidenum">
              <a:rPr lang="nb-NO" smtClean="0"/>
              <a:t>5</a:t>
            </a:fld>
            <a:endParaRPr lang="nb-NO"/>
          </a:p>
        </p:txBody>
      </p:sp>
    </p:spTree>
    <p:extLst>
      <p:ext uri="{BB962C8B-B14F-4D97-AF65-F5344CB8AC3E}">
        <p14:creationId xmlns:p14="http://schemas.microsoft.com/office/powerpoint/2010/main" val="381962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02224"/>
                </a:solidFill>
                <a:effectLst/>
                <a:latin typeface="BBC Reith Serif"/>
              </a:rPr>
              <a:t>Hart Island, New York under </a:t>
            </a:r>
            <a:r>
              <a:rPr lang="nb-NO" b="0" i="0" dirty="0" err="1">
                <a:solidFill>
                  <a:srgbClr val="202224"/>
                </a:solidFill>
                <a:effectLst/>
                <a:latin typeface="BBC Reith Serif"/>
              </a:rPr>
              <a:t>covid</a:t>
            </a:r>
            <a:r>
              <a:rPr lang="nb-NO" b="0" i="0" dirty="0">
                <a:solidFill>
                  <a:srgbClr val="202224"/>
                </a:solidFill>
                <a:effectLst/>
                <a:latin typeface="BBC Reith Serif"/>
              </a:rPr>
              <a:t>. En nødløsning. </a:t>
            </a:r>
            <a:r>
              <a:rPr lang="nb-NO" dirty="0"/>
              <a:t>Hvordan er nedbrytningsforholdene her? Hvordan er de avdøde </a:t>
            </a:r>
            <a:r>
              <a:rPr lang="nb-NO" dirty="0" err="1"/>
              <a:t>embalert</a:t>
            </a:r>
            <a:r>
              <a:rPr lang="nb-NO" dirty="0"/>
              <a:t>? Hvordan opplevde de etterlatte denne løsningen? Var det bare likene som ble gravd ned her, eller kastet man også jord over noe av de </a:t>
            </a:r>
            <a:r>
              <a:rPr lang="nb-NO" dirty="0" err="1"/>
              <a:t>igjenlevendes</a:t>
            </a:r>
            <a:r>
              <a:rPr lang="nb-NO" dirty="0"/>
              <a:t> mulighet til å få grep på det som skjedde? Kan man tenke seg hva dette gjør for folks mulighet til å gå neste pandemi i møte med trygghet for en verdig utgang? Vi skyller de døde en verdig håndtering. Men det handler vel så mye om de levende. Når vi ser at håndteringen av de døde gjenspeiler den avdødes menneskeverd, får vi en bekreftelse på eget menneskeverd. Man kan få en styrket tillitt til at man er del av et samfunn der humanisme ikke barer er et fyndord. </a:t>
            </a:r>
          </a:p>
        </p:txBody>
      </p:sp>
      <p:sp>
        <p:nvSpPr>
          <p:cNvPr id="4" name="Plassholder for lysbildenummer 3"/>
          <p:cNvSpPr>
            <a:spLocks noGrp="1"/>
          </p:cNvSpPr>
          <p:nvPr>
            <p:ph type="sldNum" sz="quarter" idx="5"/>
          </p:nvPr>
        </p:nvSpPr>
        <p:spPr/>
        <p:txBody>
          <a:bodyPr/>
          <a:lstStyle/>
          <a:p>
            <a:fld id="{34385437-1B86-4577-BD8D-BD114CA4381A}" type="slidenum">
              <a:rPr lang="nb-NO" smtClean="0"/>
              <a:t>6</a:t>
            </a:fld>
            <a:endParaRPr lang="nb-NO"/>
          </a:p>
        </p:txBody>
      </p:sp>
    </p:spTree>
    <p:extLst>
      <p:ext uri="{BB962C8B-B14F-4D97-AF65-F5344CB8AC3E}">
        <p14:creationId xmlns:p14="http://schemas.microsoft.com/office/powerpoint/2010/main" val="52831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4385437-1B86-4577-BD8D-BD114CA4381A}" type="slidenum">
              <a:rPr lang="nb-NO" smtClean="0"/>
              <a:t>8</a:t>
            </a:fld>
            <a:endParaRPr lang="nb-NO"/>
          </a:p>
        </p:txBody>
      </p:sp>
    </p:spTree>
    <p:extLst>
      <p:ext uri="{BB962C8B-B14F-4D97-AF65-F5344CB8AC3E}">
        <p14:creationId xmlns:p14="http://schemas.microsoft.com/office/powerpoint/2010/main" val="304956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4385437-1B86-4577-BD8D-BD114CA4381A}" type="slidenum">
              <a:rPr lang="nb-NO" smtClean="0"/>
              <a:t>9</a:t>
            </a:fld>
            <a:endParaRPr lang="nb-NO"/>
          </a:p>
        </p:txBody>
      </p:sp>
    </p:spTree>
    <p:extLst>
      <p:ext uri="{BB962C8B-B14F-4D97-AF65-F5344CB8AC3E}">
        <p14:creationId xmlns:p14="http://schemas.microsoft.com/office/powerpoint/2010/main" val="3143294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943601" y="1868379"/>
            <a:ext cx="7245480" cy="655940"/>
          </a:xfrm>
        </p:spPr>
        <p:txBody>
          <a:bodyPr/>
          <a:lstStyle/>
          <a:p>
            <a:r>
              <a:rPr lang="nb-NO"/>
              <a:t>Klikk for å redigere tittelstil</a:t>
            </a:r>
            <a:endParaRPr lang="en-US" dirty="0"/>
          </a:p>
        </p:txBody>
      </p:sp>
      <p:sp>
        <p:nvSpPr>
          <p:cNvPr id="3" name="Subtitle 2"/>
          <p:cNvSpPr>
            <a:spLocks noGrp="1"/>
          </p:cNvSpPr>
          <p:nvPr>
            <p:ph type="subTitle" idx="1"/>
          </p:nvPr>
        </p:nvSpPr>
        <p:spPr>
          <a:xfrm>
            <a:off x="943601" y="2524318"/>
            <a:ext cx="7245480" cy="1314450"/>
          </a:xfrm>
        </p:spPr>
        <p:txBody>
          <a:bodyPr>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pic>
        <p:nvPicPr>
          <p:cNvPr id="15" name="Bilde 14" descr="Hjertet(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52843"/>
            <a:ext cx="9144000" cy="1304925"/>
          </a:xfrm>
          <a:prstGeom prst="rect">
            <a:avLst/>
          </a:prstGeom>
        </p:spPr>
      </p:pic>
      <p:pic>
        <p:nvPicPr>
          <p:cNvPr id="17" name="Bilde 16" descr="Fagforbundet logo-0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51" y="528557"/>
            <a:ext cx="1574660" cy="29195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tabell">
    <p:spTree>
      <p:nvGrpSpPr>
        <p:cNvPr id="1" name=""/>
        <p:cNvGrpSpPr/>
        <p:nvPr/>
      </p:nvGrpSpPr>
      <p:grpSpPr>
        <a:xfrm>
          <a:off x="0" y="0"/>
          <a:ext cx="0" cy="0"/>
          <a:chOff x="0" y="0"/>
          <a:chExt cx="0" cy="0"/>
        </a:xfrm>
      </p:grpSpPr>
      <p:sp>
        <p:nvSpPr>
          <p:cNvPr id="4" name="Plassholder for tabell 3"/>
          <p:cNvSpPr>
            <a:spLocks noGrp="1"/>
          </p:cNvSpPr>
          <p:nvPr>
            <p:ph type="tbl" sz="quarter" idx="10"/>
          </p:nvPr>
        </p:nvSpPr>
        <p:spPr>
          <a:xfrm>
            <a:off x="588385" y="1514475"/>
            <a:ext cx="7695190" cy="2880512"/>
          </a:xfrm>
        </p:spPr>
        <p:txBody>
          <a:bodyPr/>
          <a:lstStyle>
            <a:lvl1pPr marL="0" indent="0">
              <a:buNone/>
              <a:defRPr/>
            </a:lvl1pPr>
          </a:lstStyle>
          <a:p>
            <a:r>
              <a:rPr lang="nb-NO"/>
              <a:t>Klikk ikonet for å legge til en tabell</a:t>
            </a:r>
            <a:endParaRPr lang="nb-NO" dirty="0"/>
          </a:p>
        </p:txBody>
      </p:sp>
      <p:sp>
        <p:nvSpPr>
          <p:cNvPr id="6" name="Title 1"/>
          <p:cNvSpPr>
            <a:spLocks noGrp="1"/>
          </p:cNvSpPr>
          <p:nvPr>
            <p:ph type="title"/>
          </p:nvPr>
        </p:nvSpPr>
        <p:spPr>
          <a:xfrm>
            <a:off x="588385" y="545112"/>
            <a:ext cx="7967232" cy="857250"/>
          </a:xfrm>
        </p:spPr>
        <p:txBody>
          <a:bodyPr/>
          <a:lstStyle/>
          <a:p>
            <a:r>
              <a:rPr lang="nb-NO"/>
              <a:t>Klikk for å redigere tittelstil</a:t>
            </a:r>
            <a:endParaRPr lang="en-US" dirty="0"/>
          </a:p>
        </p:txBody>
      </p:sp>
      <p:pic>
        <p:nvPicPr>
          <p:cNvPr id="5" name="Bilde 4"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98832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943601" y="1868379"/>
            <a:ext cx="7245480" cy="655940"/>
          </a:xfrm>
        </p:spPr>
        <p:txBody>
          <a:bodyPr/>
          <a:lstStyle/>
          <a:p>
            <a:r>
              <a:rPr lang="nb-NO"/>
              <a:t>Klikk for å redigere tittelstil</a:t>
            </a:r>
            <a:endParaRPr lang="en-US" dirty="0"/>
          </a:p>
        </p:txBody>
      </p:sp>
      <p:sp>
        <p:nvSpPr>
          <p:cNvPr id="3" name="Subtitle 2"/>
          <p:cNvSpPr>
            <a:spLocks noGrp="1"/>
          </p:cNvSpPr>
          <p:nvPr>
            <p:ph type="subTitle" idx="1"/>
          </p:nvPr>
        </p:nvSpPr>
        <p:spPr>
          <a:xfrm>
            <a:off x="943601" y="2524318"/>
            <a:ext cx="7245480" cy="1314450"/>
          </a:xfrm>
        </p:spPr>
        <p:txBody>
          <a:bodyPr>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pic>
        <p:nvPicPr>
          <p:cNvPr id="7" name="Bilde 6"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51" y="528557"/>
            <a:ext cx="1574660" cy="291958"/>
          </a:xfrm>
          <a:prstGeom prst="rect">
            <a:avLst/>
          </a:prstGeom>
        </p:spPr>
      </p:pic>
      <p:pic>
        <p:nvPicPr>
          <p:cNvPr id="9" name="Bilde 8" descr="Hjertet(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52843"/>
            <a:ext cx="9144000" cy="1304925"/>
          </a:xfrm>
          <a:prstGeom prst="rect">
            <a:avLst/>
          </a:prstGeom>
        </p:spPr>
      </p:pic>
    </p:spTree>
    <p:extLst>
      <p:ext uri="{BB962C8B-B14F-4D97-AF65-F5344CB8AC3E}">
        <p14:creationId xmlns:p14="http://schemas.microsoft.com/office/powerpoint/2010/main" val="52315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8385" y="1590457"/>
            <a:ext cx="7967230" cy="2825540"/>
          </a:xfrm>
        </p:spPr>
        <p:txBody>
          <a:bodyPr/>
          <a:lstStyle>
            <a:lvl1pPr marL="342900" indent="-342900">
              <a:lnSpc>
                <a:spcPct val="100000"/>
              </a:lnSpc>
              <a:spcAft>
                <a:spcPts val="1800"/>
              </a:spcAft>
              <a:buSzPct val="100000"/>
              <a:buFontTx/>
              <a:buBlip>
                <a:blip r:embed="rId2"/>
              </a:buBlip>
              <a:defRPr u="none" strike="noStrike">
                <a:ln>
                  <a:noFill/>
                </a:ln>
              </a:defRPr>
            </a:lvl1pPr>
            <a:lvl2pPr>
              <a:spcAft>
                <a:spcPts val="600"/>
              </a:spcAft>
              <a:buClr>
                <a:srgbClr val="FC3729"/>
              </a:buClr>
              <a:defRPr/>
            </a:lvl2pPr>
            <a:lvl3pPr>
              <a:spcAft>
                <a:spcPts val="600"/>
              </a:spcAft>
              <a:buClr>
                <a:srgbClr val="FC3729"/>
              </a:buClr>
              <a:defRPr/>
            </a:lvl3pPr>
            <a:lvl4pPr>
              <a:spcAft>
                <a:spcPts val="600"/>
              </a:spcAft>
              <a:buClr>
                <a:srgbClr val="FC3729"/>
              </a:buClr>
              <a:defRPr/>
            </a:lvl4pPr>
            <a:lvl5pPr>
              <a:spcAft>
                <a:spcPts val="600"/>
              </a:spcAft>
              <a:buClr>
                <a:srgbClr val="FC3729"/>
              </a:buClr>
              <a:defRPr/>
            </a:lvl5pPr>
          </a:lstStyle>
          <a:p>
            <a:pPr lvl="0"/>
            <a:r>
              <a:rPr lang="en-US" dirty="0"/>
              <a:t>Click to edit Master text styles</a:t>
            </a:r>
          </a:p>
        </p:txBody>
      </p:sp>
      <p:sp>
        <p:nvSpPr>
          <p:cNvPr id="9" name="Title 1"/>
          <p:cNvSpPr>
            <a:spLocks noGrp="1"/>
          </p:cNvSpPr>
          <p:nvPr>
            <p:ph type="title"/>
          </p:nvPr>
        </p:nvSpPr>
        <p:spPr>
          <a:xfrm>
            <a:off x="588385" y="545112"/>
            <a:ext cx="7967232" cy="857250"/>
          </a:xfrm>
        </p:spPr>
        <p:txBody>
          <a:bodyPr/>
          <a:lstStyle/>
          <a:p>
            <a:r>
              <a:rPr lang="nb-NO"/>
              <a:t>Klikk for å redigere tittelstil</a:t>
            </a:r>
            <a:endParaRPr lang="en-US" dirty="0"/>
          </a:p>
        </p:txBody>
      </p:sp>
      <p:pic>
        <p:nvPicPr>
          <p:cNvPr id="4" name="Bilde 3" descr="Fagforbundet logo-0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88385" y="545112"/>
            <a:ext cx="7967232" cy="857250"/>
          </a:xfrm>
        </p:spPr>
        <p:txBody>
          <a:bodyPr/>
          <a:lstStyle/>
          <a:p>
            <a:r>
              <a:rPr lang="nb-NO"/>
              <a:t>Klikk for å redigere tittelstil</a:t>
            </a:r>
            <a:endParaRPr lang="en-US" dirty="0"/>
          </a:p>
        </p:txBody>
      </p:sp>
      <p:sp>
        <p:nvSpPr>
          <p:cNvPr id="3" name="Content Placeholder 2"/>
          <p:cNvSpPr>
            <a:spLocks noGrp="1"/>
          </p:cNvSpPr>
          <p:nvPr>
            <p:ph idx="1"/>
          </p:nvPr>
        </p:nvSpPr>
        <p:spPr>
          <a:xfrm>
            <a:off x="588385" y="1392379"/>
            <a:ext cx="7967230" cy="2778932"/>
          </a:xfrm>
        </p:spPr>
        <p:txBody>
          <a:bodyPr/>
          <a:lstStyle>
            <a:lvl1pPr marL="342900" indent="-342000">
              <a:lnSpc>
                <a:spcPct val="100000"/>
              </a:lnSpc>
              <a:spcAft>
                <a:spcPts val="600"/>
              </a:spcAft>
              <a:buClr>
                <a:srgbClr val="FC3729"/>
              </a:buClr>
              <a:buSzPct val="100000"/>
              <a:buFont typeface="Source Sans Pro" panose="020B0503030403020204" pitchFamily="34" charset="0"/>
              <a:buChar char="→"/>
              <a:defRPr sz="1600" u="none" strike="noStrike">
                <a:ln>
                  <a:noFill/>
                </a:ln>
              </a:defRPr>
            </a:lvl1pPr>
            <a:lvl2pPr>
              <a:spcAft>
                <a:spcPts val="600"/>
              </a:spcAft>
              <a:buClr>
                <a:srgbClr val="FC3729"/>
              </a:buClr>
              <a:defRPr/>
            </a:lvl2pPr>
            <a:lvl3pPr>
              <a:spcAft>
                <a:spcPts val="600"/>
              </a:spcAft>
              <a:buClr>
                <a:srgbClr val="FC3729"/>
              </a:buClr>
              <a:defRPr/>
            </a:lvl3pPr>
            <a:lvl4pPr>
              <a:spcAft>
                <a:spcPts val="600"/>
              </a:spcAft>
              <a:buClr>
                <a:srgbClr val="FC3729"/>
              </a:buClr>
              <a:defRPr/>
            </a:lvl4pPr>
            <a:lvl5pPr>
              <a:buClr>
                <a:srgbClr val="FC3729"/>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12" name="Bilde 11"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425481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588385" y="545112"/>
            <a:ext cx="5119007" cy="857250"/>
          </a:xfrm>
        </p:spPr>
        <p:txBody>
          <a:bodyPr/>
          <a:lstStyle/>
          <a:p>
            <a:r>
              <a:rPr lang="nb-NO"/>
              <a:t>Klikk for å redigere tittelstil</a:t>
            </a:r>
            <a:endParaRPr lang="en-US" dirty="0"/>
          </a:p>
        </p:txBody>
      </p:sp>
      <p:sp>
        <p:nvSpPr>
          <p:cNvPr id="5" name="Plassholder for tekst 4"/>
          <p:cNvSpPr>
            <a:spLocks noGrp="1"/>
          </p:cNvSpPr>
          <p:nvPr>
            <p:ph type="body" sz="quarter" idx="10"/>
          </p:nvPr>
        </p:nvSpPr>
        <p:spPr>
          <a:xfrm>
            <a:off x="588963" y="1386874"/>
            <a:ext cx="5118429" cy="2166937"/>
          </a:xfrm>
        </p:spPr>
        <p:txBody>
          <a:bodyPr/>
          <a:lstStyle>
            <a:lvl1pPr marL="0" indent="0">
              <a:buFontTx/>
              <a:buNone/>
              <a:defRPr/>
            </a:lvl1pPr>
            <a:lvl2pPr marL="742950" indent="-285750">
              <a:buClr>
                <a:srgbClr val="FC3729"/>
              </a:buClr>
              <a:buFont typeface="Arial"/>
              <a:buChar char="•"/>
              <a:defRPr/>
            </a:lvl2pPr>
            <a:lvl3pPr marL="1200150" indent="-285750">
              <a:buClr>
                <a:srgbClr val="FC3729"/>
              </a:buClr>
              <a:buFont typeface="Lucida Grande"/>
              <a:buChar char="‑"/>
              <a:defRPr/>
            </a:lvl3pPr>
            <a:lvl4pPr>
              <a:buClr>
                <a:srgbClr val="FC3729"/>
              </a:buClr>
              <a:defRPr/>
            </a:lvl4pPr>
            <a:lvl5pPr>
              <a:buClr>
                <a:srgbClr val="FC3729"/>
              </a:buClr>
              <a:defRPr/>
            </a:lvl5pPr>
          </a:lstStyle>
          <a:p>
            <a:pPr lvl="0"/>
            <a:r>
              <a:rPr lang="nb-NO"/>
              <a:t>Klikk for å redigere tekststiler i malen</a:t>
            </a:r>
          </a:p>
        </p:txBody>
      </p:sp>
      <p:pic>
        <p:nvPicPr>
          <p:cNvPr id="9" name="Bilde 8"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355952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lassholder for bilde 6"/>
          <p:cNvSpPr>
            <a:spLocks noGrp="1"/>
          </p:cNvSpPr>
          <p:nvPr>
            <p:ph type="pic" sz="quarter" idx="11" hasCustomPrompt="1"/>
          </p:nvPr>
        </p:nvSpPr>
        <p:spPr>
          <a:xfrm>
            <a:off x="4918127" y="568173"/>
            <a:ext cx="3672000" cy="4030998"/>
          </a:xfrm>
        </p:spPr>
        <p:txBody>
          <a:bodyPr anchor="ctr"/>
          <a:lstStyle>
            <a:lvl1pPr marL="0" indent="0" algn="ctr">
              <a:buNone/>
              <a:defRPr/>
            </a:lvl1pPr>
          </a:lstStyle>
          <a:p>
            <a:r>
              <a:rPr lang="nb-NO" dirty="0"/>
              <a:t>Bilde</a:t>
            </a:r>
          </a:p>
        </p:txBody>
      </p:sp>
      <p:sp>
        <p:nvSpPr>
          <p:cNvPr id="13" name="Title 1"/>
          <p:cNvSpPr>
            <a:spLocks noGrp="1"/>
          </p:cNvSpPr>
          <p:nvPr>
            <p:ph type="title" hasCustomPrompt="1"/>
          </p:nvPr>
        </p:nvSpPr>
        <p:spPr>
          <a:xfrm>
            <a:off x="588385" y="656721"/>
            <a:ext cx="3640950" cy="1096348"/>
          </a:xfrm>
        </p:spPr>
        <p:txBody>
          <a:bodyPr/>
          <a:lstStyle/>
          <a:p>
            <a:r>
              <a:rPr lang="en-US" dirty="0"/>
              <a:t>Click to edit title style</a:t>
            </a:r>
          </a:p>
        </p:txBody>
      </p:sp>
      <p:sp>
        <p:nvSpPr>
          <p:cNvPr id="14" name="Plassholder for tekst 4"/>
          <p:cNvSpPr>
            <a:spLocks noGrp="1"/>
          </p:cNvSpPr>
          <p:nvPr>
            <p:ph type="body" sz="quarter" idx="10"/>
          </p:nvPr>
        </p:nvSpPr>
        <p:spPr>
          <a:xfrm>
            <a:off x="588385" y="1864476"/>
            <a:ext cx="3641527" cy="2177997"/>
          </a:xfrm>
        </p:spPr>
        <p:txBody>
          <a:bodyPr/>
          <a:lstStyle>
            <a:lvl1pPr marL="0" indent="0">
              <a:buFontTx/>
              <a:buNone/>
              <a:defRPr/>
            </a:lvl1pPr>
            <a:lvl2pPr marL="742950" indent="-285750">
              <a:buClr>
                <a:srgbClr val="FC3729"/>
              </a:buClr>
              <a:buFont typeface="Arial"/>
              <a:buChar char="•"/>
              <a:defRPr/>
            </a:lvl2pPr>
            <a:lvl3pPr marL="1200150" indent="-285750">
              <a:buClr>
                <a:srgbClr val="FC3729"/>
              </a:buClr>
              <a:buFont typeface="Lucida Grande"/>
              <a:buChar char="‑"/>
              <a:defRPr/>
            </a:lvl3pPr>
            <a:lvl4pPr>
              <a:buClr>
                <a:srgbClr val="FC3729"/>
              </a:buClr>
              <a:defRPr/>
            </a:lvl4pPr>
            <a:lvl5pPr>
              <a:buClr>
                <a:srgbClr val="FC3729"/>
              </a:buClr>
              <a:defRPr/>
            </a:lvl5pPr>
          </a:lstStyle>
          <a:p>
            <a:pPr lvl="0"/>
            <a:r>
              <a:rPr lang="nb-NO"/>
              <a:t>Klikk for å redigere tekststiler i malen</a:t>
            </a:r>
          </a:p>
          <a:p>
            <a:pPr lvl="1"/>
            <a:r>
              <a:rPr lang="nb-NO"/>
              <a:t>Andre nivå</a:t>
            </a:r>
          </a:p>
          <a:p>
            <a:pPr lvl="2"/>
            <a:r>
              <a:rPr lang="nb-NO"/>
              <a:t>Tredje nivå</a:t>
            </a:r>
          </a:p>
        </p:txBody>
      </p:sp>
      <p:pic>
        <p:nvPicPr>
          <p:cNvPr id="20" name="Bilde 19"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99171"/>
            <a:ext cx="1574660" cy="291958"/>
          </a:xfrm>
          <a:prstGeom prst="rect">
            <a:avLst/>
          </a:prstGeom>
        </p:spPr>
      </p:pic>
    </p:spTree>
    <p:extLst>
      <p:ext uri="{BB962C8B-B14F-4D97-AF65-F5344CB8AC3E}">
        <p14:creationId xmlns:p14="http://schemas.microsoft.com/office/powerpoint/2010/main" val="368040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20580" y="657297"/>
            <a:ext cx="3672000" cy="1095771"/>
          </a:xfrm>
        </p:spPr>
        <p:txBody>
          <a:bodyPr/>
          <a:lstStyle/>
          <a:p>
            <a:r>
              <a:rPr lang="en-US" dirty="0"/>
              <a:t>Click to edit title style</a:t>
            </a:r>
          </a:p>
        </p:txBody>
      </p:sp>
      <p:sp>
        <p:nvSpPr>
          <p:cNvPr id="11" name="Plassholder for tekst 4"/>
          <p:cNvSpPr>
            <a:spLocks noGrp="1"/>
          </p:cNvSpPr>
          <p:nvPr>
            <p:ph type="body" sz="quarter" idx="12"/>
          </p:nvPr>
        </p:nvSpPr>
        <p:spPr>
          <a:xfrm>
            <a:off x="4921734" y="1864476"/>
            <a:ext cx="3672000" cy="2177997"/>
          </a:xfrm>
        </p:spPr>
        <p:txBody>
          <a:bodyPr/>
          <a:lstStyle>
            <a:lvl1pPr marL="0" indent="0">
              <a:buFontTx/>
              <a:buNone/>
              <a:defRPr/>
            </a:lvl1pPr>
            <a:lvl2pPr marL="742950" indent="-285750">
              <a:buClr>
                <a:srgbClr val="FC3729"/>
              </a:buClr>
              <a:buFont typeface="Arial"/>
              <a:buChar char="•"/>
              <a:defRPr/>
            </a:lvl2pPr>
            <a:lvl3pPr marL="1200150" indent="-285750">
              <a:buClr>
                <a:srgbClr val="FC3729"/>
              </a:buClr>
              <a:buFont typeface="Lucida Grande"/>
              <a:buChar char="‑"/>
              <a:defRPr/>
            </a:lvl3pPr>
            <a:lvl4pPr>
              <a:buClr>
                <a:srgbClr val="FC3729"/>
              </a:buClr>
              <a:defRPr/>
            </a:lvl4pPr>
            <a:lvl5pPr>
              <a:buClr>
                <a:srgbClr val="FC3729"/>
              </a:buClr>
              <a:defRPr/>
            </a:lvl5pPr>
          </a:lstStyle>
          <a:p>
            <a:pPr lvl="0"/>
            <a:r>
              <a:rPr lang="nb-NO"/>
              <a:t>Klikk for å redigere tekststiler i malen</a:t>
            </a:r>
          </a:p>
          <a:p>
            <a:pPr lvl="1"/>
            <a:r>
              <a:rPr lang="nb-NO"/>
              <a:t>Andre nivå</a:t>
            </a:r>
          </a:p>
          <a:p>
            <a:pPr lvl="2"/>
            <a:r>
              <a:rPr lang="nb-NO"/>
              <a:t>Tredje nivå</a:t>
            </a:r>
          </a:p>
        </p:txBody>
      </p:sp>
      <p:sp>
        <p:nvSpPr>
          <p:cNvPr id="12" name="Plassholder for bilde 6"/>
          <p:cNvSpPr>
            <a:spLocks noGrp="1"/>
          </p:cNvSpPr>
          <p:nvPr>
            <p:ph type="pic" sz="quarter" idx="13" hasCustomPrompt="1"/>
          </p:nvPr>
        </p:nvSpPr>
        <p:spPr>
          <a:xfrm>
            <a:off x="681361" y="568174"/>
            <a:ext cx="3672000" cy="3124952"/>
          </a:xfrm>
        </p:spPr>
        <p:txBody>
          <a:bodyPr anchor="ctr"/>
          <a:lstStyle>
            <a:lvl1pPr marL="0" indent="0" algn="ctr">
              <a:buNone/>
              <a:defRPr/>
            </a:lvl1pPr>
          </a:lstStyle>
          <a:p>
            <a:r>
              <a:rPr lang="nb-NO" dirty="0"/>
              <a:t>Bilde</a:t>
            </a:r>
          </a:p>
        </p:txBody>
      </p:sp>
      <p:pic>
        <p:nvPicPr>
          <p:cNvPr id="18" name="Bilde 17"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361" y="4645639"/>
            <a:ext cx="1574660" cy="291958"/>
          </a:xfrm>
          <a:prstGeom prst="rect">
            <a:avLst/>
          </a:prstGeom>
        </p:spPr>
      </p:pic>
    </p:spTree>
    <p:extLst>
      <p:ext uri="{BB962C8B-B14F-4D97-AF65-F5344CB8AC3E}">
        <p14:creationId xmlns:p14="http://schemas.microsoft.com/office/powerpoint/2010/main" val="32681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Plassholder for tekst 8"/>
          <p:cNvSpPr>
            <a:spLocks noGrp="1"/>
          </p:cNvSpPr>
          <p:nvPr>
            <p:ph type="body" sz="quarter" idx="10"/>
          </p:nvPr>
        </p:nvSpPr>
        <p:spPr>
          <a:xfrm>
            <a:off x="623888" y="651737"/>
            <a:ext cx="5760000" cy="3152775"/>
          </a:xfrm>
        </p:spPr>
        <p:txBody>
          <a:bodyPr/>
          <a:lstStyle>
            <a:lvl1pPr marL="0" indent="0">
              <a:lnSpc>
                <a:spcPct val="100000"/>
              </a:lnSpc>
              <a:spcBef>
                <a:spcPts val="600"/>
              </a:spcBef>
              <a:spcAft>
                <a:spcPts val="0"/>
              </a:spcAft>
              <a:buNone/>
              <a:defRPr sz="2500" b="0" i="0"/>
            </a:lvl1pPr>
            <a:lvl2pPr marL="742950" indent="-285750">
              <a:spcAft>
                <a:spcPts val="600"/>
              </a:spcAft>
              <a:buClr>
                <a:srgbClr val="FC3729"/>
              </a:buClr>
              <a:buFont typeface="Arial"/>
              <a:buChar char="•"/>
              <a:defRPr/>
            </a:lvl2pPr>
            <a:lvl3pPr marL="1143000" indent="-228600">
              <a:spcAft>
                <a:spcPts val="600"/>
              </a:spcAft>
              <a:buClr>
                <a:srgbClr val="FC3729"/>
              </a:buClr>
              <a:buFont typeface="Lucida Grande"/>
              <a:buChar char="-"/>
              <a:defRPr/>
            </a:lvl3pPr>
            <a:lvl4pPr marL="1600200" indent="-228600">
              <a:spcAft>
                <a:spcPts val="600"/>
              </a:spcAft>
              <a:buClr>
                <a:srgbClr val="FC3729"/>
              </a:buClr>
              <a:buFont typeface="Arial"/>
              <a:buChar char="•"/>
              <a:defRPr/>
            </a:lvl4pPr>
            <a:lvl5pPr>
              <a:spcAft>
                <a:spcPts val="600"/>
              </a:spcAft>
              <a:buClr>
                <a:srgbClr val="FC3729"/>
              </a:buClr>
              <a:defRPr/>
            </a:lvl5pPr>
          </a:lstStyle>
          <a:p>
            <a:pPr lvl="0"/>
            <a:r>
              <a:rPr lang="nb-NO"/>
              <a:t>Klikk for å redigere tekststiler i malen</a:t>
            </a:r>
          </a:p>
        </p:txBody>
      </p:sp>
      <p:pic>
        <p:nvPicPr>
          <p:cNvPr id="12" name="Bilde 11"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211804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le 1"/>
          <p:cNvSpPr>
            <a:spLocks noGrp="1"/>
          </p:cNvSpPr>
          <p:nvPr>
            <p:ph type="title"/>
          </p:nvPr>
        </p:nvSpPr>
        <p:spPr>
          <a:xfrm>
            <a:off x="588385" y="545112"/>
            <a:ext cx="7967232" cy="857250"/>
          </a:xfrm>
        </p:spPr>
        <p:txBody>
          <a:bodyPr/>
          <a:lstStyle/>
          <a:p>
            <a:r>
              <a:rPr lang="nb-NO"/>
              <a:t>Klikk for å redigere tittelstil</a:t>
            </a:r>
            <a:endParaRPr lang="en-US" dirty="0"/>
          </a:p>
        </p:txBody>
      </p:sp>
      <p:pic>
        <p:nvPicPr>
          <p:cNvPr id="8" name="Bilde 7"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2" name="Bilde 1" descr="Fagforbundet logo-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182" y="4585429"/>
            <a:ext cx="1574660" cy="291958"/>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8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9913" y="1888341"/>
            <a:ext cx="7424176" cy="64096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59912" y="2522955"/>
            <a:ext cx="7424176" cy="174992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7" r:id="rId3"/>
    <p:sldLayoutId id="2147493468" r:id="rId4"/>
    <p:sldLayoutId id="2147493469" r:id="rId5"/>
    <p:sldLayoutId id="2147493470" r:id="rId6"/>
    <p:sldLayoutId id="2147493471" r:id="rId7"/>
    <p:sldLayoutId id="2147493461" r:id="rId8"/>
    <p:sldLayoutId id="2147493462" r:id="rId9"/>
    <p:sldLayoutId id="2147493474" r:id="rId10"/>
    <p:sldLayoutId id="2147493472" r:id="rId11"/>
  </p:sldLayoutIdLst>
  <p:txStyles>
    <p:titleStyle>
      <a:lvl1pPr algn="l" defTabSz="457200" rtl="0" eaLnBrk="1" latinLnBrk="0" hangingPunct="1">
        <a:spcBef>
          <a:spcPct val="0"/>
        </a:spcBef>
        <a:buNone/>
        <a:defRPr sz="3000" b="1" kern="1200">
          <a:solidFill>
            <a:srgbClr val="3C3C3B"/>
          </a:solidFill>
          <a:latin typeface="Source Sans Pro"/>
          <a:ea typeface="+mj-ea"/>
          <a:cs typeface="Source Sans Pro"/>
        </a:defRPr>
      </a:lvl1pPr>
    </p:titleStyle>
    <p:bodyStyle>
      <a:lvl1pPr marL="342900" indent="-342900" algn="l" defTabSz="457200" rtl="0" eaLnBrk="1" latinLnBrk="0" hangingPunct="1">
        <a:spcBef>
          <a:spcPct val="20000"/>
        </a:spcBef>
        <a:buClr>
          <a:srgbClr val="FC3729"/>
        </a:buClr>
        <a:buFont typeface="Source Sans Pro" panose="020B0503030403020204" pitchFamily="34" charset="0"/>
        <a:buChar char="→"/>
        <a:defRPr sz="1600" kern="1200">
          <a:solidFill>
            <a:srgbClr val="3C3C3B"/>
          </a:solidFill>
          <a:latin typeface="Source Sans Pro"/>
          <a:ea typeface="+mn-ea"/>
          <a:cs typeface="Source Sans Pro"/>
        </a:defRPr>
      </a:lvl1pPr>
      <a:lvl2pPr marL="742950" indent="-285750" algn="l" defTabSz="457200" rtl="0" eaLnBrk="1" latinLnBrk="0" hangingPunct="1">
        <a:spcBef>
          <a:spcPct val="20000"/>
        </a:spcBef>
        <a:buClr>
          <a:srgbClr val="FC3729"/>
        </a:buClr>
        <a:buFont typeface="Arial" panose="020B0604020202020204" pitchFamily="34" charset="0"/>
        <a:buChar char="›"/>
        <a:defRPr sz="1600" kern="1200">
          <a:solidFill>
            <a:srgbClr val="3C3C3B"/>
          </a:solidFill>
          <a:latin typeface="Source Sans Pro"/>
          <a:ea typeface="+mn-ea"/>
          <a:cs typeface="Source Sans Pro"/>
        </a:defRPr>
      </a:lvl2pPr>
      <a:lvl3pPr marL="1143000" indent="-228600" algn="l" defTabSz="457200" rtl="0" eaLnBrk="1" latinLnBrk="0" hangingPunct="1">
        <a:spcBef>
          <a:spcPct val="20000"/>
        </a:spcBef>
        <a:buClr>
          <a:srgbClr val="FC3729"/>
        </a:buClr>
        <a:buFont typeface="Source Sans Pro" panose="020B0503030403020204" pitchFamily="34" charset="0"/>
        <a:buChar char="»"/>
        <a:defRPr sz="1600" kern="1200">
          <a:solidFill>
            <a:srgbClr val="3C3C3B"/>
          </a:solidFill>
          <a:latin typeface="Source Sans Pro"/>
          <a:ea typeface="+mn-ea"/>
          <a:cs typeface="Source Sans Pro"/>
        </a:defRPr>
      </a:lvl3pPr>
      <a:lvl4pPr marL="1657350" indent="-285750" algn="l" defTabSz="457200" rtl="0" eaLnBrk="1" latinLnBrk="0" hangingPunct="1">
        <a:spcBef>
          <a:spcPct val="20000"/>
        </a:spcBef>
        <a:buClr>
          <a:srgbClr val="FC3729"/>
        </a:buClr>
        <a:buFont typeface="Source Sans Pro" panose="020B0503030403020204" pitchFamily="34" charset="0"/>
        <a:buChar char="‒"/>
        <a:defRPr sz="1600" kern="1200">
          <a:solidFill>
            <a:srgbClr val="3C3C3B"/>
          </a:solidFill>
          <a:latin typeface="Source Sans Pro"/>
          <a:ea typeface="+mn-ea"/>
          <a:cs typeface="Source Sans Pro"/>
        </a:defRPr>
      </a:lvl4pPr>
      <a:lvl5pPr marL="2057400" indent="-228600" algn="l" defTabSz="457200" rtl="0" eaLnBrk="1" latinLnBrk="0" hangingPunct="1">
        <a:spcBef>
          <a:spcPct val="20000"/>
        </a:spcBef>
        <a:buClr>
          <a:srgbClr val="FC3729"/>
        </a:buClr>
        <a:buFont typeface="Arial" panose="020B0604020202020204" pitchFamily="34" charset="0"/>
        <a:buChar char="•"/>
        <a:defRPr sz="1600" kern="1200">
          <a:solidFill>
            <a:srgbClr val="3C3C3B"/>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43601" y="1592580"/>
            <a:ext cx="7245480" cy="931739"/>
          </a:xfrm>
        </p:spPr>
        <p:txBody>
          <a:bodyPr>
            <a:noAutofit/>
          </a:bodyPr>
          <a:lstStyle/>
          <a:p>
            <a:r>
              <a:rPr lang="nb-NO" sz="2400" dirty="0"/>
              <a:t>La de døde begrave sine døde…</a:t>
            </a:r>
            <a:br>
              <a:rPr lang="nb-NO" sz="2400" dirty="0"/>
            </a:br>
            <a:r>
              <a:rPr lang="nb-NO" sz="2400" dirty="0"/>
              <a:t>Gravplassektorens betydning for totalberedskapen</a:t>
            </a:r>
          </a:p>
        </p:txBody>
      </p:sp>
      <p:sp>
        <p:nvSpPr>
          <p:cNvPr id="3" name="Undertittel 2"/>
          <p:cNvSpPr>
            <a:spLocks noGrp="1"/>
          </p:cNvSpPr>
          <p:nvPr>
            <p:ph type="subTitle" idx="1"/>
          </p:nvPr>
        </p:nvSpPr>
        <p:spPr/>
        <p:txBody>
          <a:bodyPr/>
          <a:lstStyle/>
          <a:p>
            <a:r>
              <a:rPr lang="nb-NO" dirty="0"/>
              <a:t>Gravplassforeningens fagdager 2024</a:t>
            </a:r>
            <a:br>
              <a:rPr lang="nb-NO" dirty="0"/>
            </a:br>
            <a:br>
              <a:rPr lang="nb-NO" dirty="0"/>
            </a:br>
            <a:br>
              <a:rPr lang="nb-NO" dirty="0"/>
            </a:br>
            <a:r>
              <a:rPr lang="nb-NO" i="1" dirty="0"/>
              <a:t>Bjarne Kjeldsen</a:t>
            </a:r>
            <a:r>
              <a:rPr lang="nb-NO" dirty="0"/>
              <a:t> </a:t>
            </a:r>
          </a:p>
        </p:txBody>
      </p:sp>
    </p:spTree>
    <p:extLst>
      <p:ext uri="{BB962C8B-B14F-4D97-AF65-F5344CB8AC3E}">
        <p14:creationId xmlns:p14="http://schemas.microsoft.com/office/powerpoint/2010/main" val="205860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5DDD04-2225-7C93-8D08-6DCADAD57B87}"/>
              </a:ext>
            </a:extLst>
          </p:cNvPr>
          <p:cNvSpPr>
            <a:spLocks noGrp="1"/>
          </p:cNvSpPr>
          <p:nvPr>
            <p:ph type="title"/>
          </p:nvPr>
        </p:nvSpPr>
        <p:spPr/>
        <p:txBody>
          <a:bodyPr/>
          <a:lstStyle/>
          <a:p>
            <a:r>
              <a:rPr lang="nb-NO" dirty="0"/>
              <a:t>Mot til å vise kortene</a:t>
            </a:r>
          </a:p>
        </p:txBody>
      </p:sp>
      <p:sp>
        <p:nvSpPr>
          <p:cNvPr id="3" name="Plassholder for innhold 2">
            <a:extLst>
              <a:ext uri="{FF2B5EF4-FFF2-40B4-BE49-F238E27FC236}">
                <a16:creationId xmlns:a16="http://schemas.microsoft.com/office/drawing/2014/main" id="{15A4BD05-DB68-F7E6-0CBA-FD3406A1EA42}"/>
              </a:ext>
            </a:extLst>
          </p:cNvPr>
          <p:cNvSpPr>
            <a:spLocks noGrp="1"/>
          </p:cNvSpPr>
          <p:nvPr>
            <p:ph idx="1"/>
          </p:nvPr>
        </p:nvSpPr>
        <p:spPr/>
        <p:txBody>
          <a:bodyPr/>
          <a:lstStyle/>
          <a:p>
            <a:r>
              <a:rPr lang="nb-NO" dirty="0"/>
              <a:t>En tydeligere rolle for totalberedskapen vil også bety tydeligere ansvar</a:t>
            </a:r>
          </a:p>
          <a:p>
            <a:r>
              <a:rPr lang="nb-NO" dirty="0"/>
              <a:t>Behov for mer faglig utveksling og åpen diskusjon om standard og praksis</a:t>
            </a:r>
          </a:p>
          <a:p>
            <a:r>
              <a:rPr lang="nb-NO" dirty="0"/>
              <a:t>Er det en motsetning mellom løsningsorientert drift med det man har </a:t>
            </a:r>
            <a:r>
              <a:rPr lang="nb-NO" dirty="0" err="1"/>
              <a:t>vs</a:t>
            </a:r>
            <a:r>
              <a:rPr lang="nb-NO" dirty="0"/>
              <a:t> </a:t>
            </a:r>
            <a:br>
              <a:rPr lang="nb-NO" dirty="0"/>
            </a:br>
            <a:r>
              <a:rPr lang="nb-NO" dirty="0"/>
              <a:t>kritisk blikk på egen praksis og infrastruktur?</a:t>
            </a:r>
          </a:p>
          <a:p>
            <a:r>
              <a:rPr lang="nb-NO" dirty="0"/>
              <a:t>Vi har pleid å gjøre det slik, og det har gått bra…</a:t>
            </a:r>
            <a:br>
              <a:rPr lang="nb-NO" dirty="0"/>
            </a:br>
            <a:r>
              <a:rPr lang="nb-NO" dirty="0"/>
              <a:t>På grunn av eller på tross av? </a:t>
            </a:r>
          </a:p>
          <a:p>
            <a:r>
              <a:rPr lang="nb-NO" dirty="0"/>
              <a:t>Har vi en solid nok base for orden, etikk og verdighet?</a:t>
            </a:r>
          </a:p>
          <a:p>
            <a:endParaRPr lang="nb-NO" dirty="0"/>
          </a:p>
          <a:p>
            <a:pPr marL="900" indent="0">
              <a:buNone/>
            </a:pPr>
            <a:endParaRPr lang="nb-NO" dirty="0"/>
          </a:p>
        </p:txBody>
      </p:sp>
    </p:spTree>
    <p:extLst>
      <p:ext uri="{BB962C8B-B14F-4D97-AF65-F5344CB8AC3E}">
        <p14:creationId xmlns:p14="http://schemas.microsoft.com/office/powerpoint/2010/main" val="333807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C43A3B-981D-821B-90C7-1DD7E5A4E633}"/>
              </a:ext>
            </a:extLst>
          </p:cNvPr>
          <p:cNvSpPr>
            <a:spLocks noGrp="1"/>
          </p:cNvSpPr>
          <p:nvPr>
            <p:ph type="title"/>
          </p:nvPr>
        </p:nvSpPr>
        <p:spPr/>
        <p:txBody>
          <a:bodyPr/>
          <a:lstStyle/>
          <a:p>
            <a:r>
              <a:rPr lang="nb-NO" dirty="0"/>
              <a:t>Kan krematorier heve kriseterskelen? </a:t>
            </a:r>
          </a:p>
        </p:txBody>
      </p:sp>
      <p:sp>
        <p:nvSpPr>
          <p:cNvPr id="3" name="Plassholder for innhold 2">
            <a:extLst>
              <a:ext uri="{FF2B5EF4-FFF2-40B4-BE49-F238E27FC236}">
                <a16:creationId xmlns:a16="http://schemas.microsoft.com/office/drawing/2014/main" id="{6E497771-E450-D70B-194F-FE4B5173CC2C}"/>
              </a:ext>
            </a:extLst>
          </p:cNvPr>
          <p:cNvSpPr>
            <a:spLocks noGrp="1"/>
          </p:cNvSpPr>
          <p:nvPr>
            <p:ph idx="1"/>
          </p:nvPr>
        </p:nvSpPr>
        <p:spPr/>
        <p:txBody>
          <a:bodyPr>
            <a:normAutofit fontScale="92500" lnSpcReduction="10000"/>
          </a:bodyPr>
          <a:lstStyle/>
          <a:p>
            <a:r>
              <a:rPr lang="nb-NO" dirty="0"/>
              <a:t>Høy kremasjonsandel og godt utbygd krematoriestruktur var avgjørende for Sveriges håndtering av høy dødelighet under pandemien</a:t>
            </a:r>
            <a:br>
              <a:rPr lang="nb-NO" dirty="0"/>
            </a:br>
            <a:r>
              <a:rPr lang="nb-NO" dirty="0"/>
              <a:t>- MEN! Evalueringen peker på behov for mer samarbeid, trening og kompetanse</a:t>
            </a:r>
          </a:p>
          <a:p>
            <a:r>
              <a:rPr lang="nb-NO" dirty="0"/>
              <a:t>Logistikk og infrastruktur vel så vesentlig som selve kremeringen? </a:t>
            </a:r>
          </a:p>
          <a:p>
            <a:r>
              <a:rPr lang="nb-NO" dirty="0"/>
              <a:t>Utvidet fleksibilitet for den enkelte gravferd og sikker avvikling av totalen</a:t>
            </a:r>
          </a:p>
          <a:p>
            <a:pPr marL="900" indent="0">
              <a:buNone/>
            </a:pPr>
            <a:r>
              <a:rPr lang="nb-NO" dirty="0"/>
              <a:t>Begrensninger:</a:t>
            </a:r>
          </a:p>
          <a:p>
            <a:pPr marL="900" indent="0">
              <a:buNone/>
            </a:pPr>
            <a:r>
              <a:rPr lang="nb-NO" dirty="0"/>
              <a:t>- Krever spesialkompetanse</a:t>
            </a:r>
            <a:br>
              <a:rPr lang="nb-NO" dirty="0"/>
            </a:br>
            <a:r>
              <a:rPr lang="nb-NO" dirty="0"/>
              <a:t>- Teknisk sårbarhet</a:t>
            </a:r>
            <a:br>
              <a:rPr lang="nb-NO" dirty="0"/>
            </a:br>
            <a:r>
              <a:rPr lang="nb-NO" dirty="0"/>
              <a:t>- Relativt langsom prosess</a:t>
            </a:r>
            <a:br>
              <a:rPr lang="nb-NO" dirty="0"/>
            </a:br>
            <a:r>
              <a:rPr lang="nb-NO" dirty="0"/>
              <a:t>- Den norske </a:t>
            </a:r>
            <a:r>
              <a:rPr lang="nb-NO" dirty="0" err="1"/>
              <a:t>krematoriestrukturen</a:t>
            </a:r>
            <a:endParaRPr lang="nb-NO" dirty="0"/>
          </a:p>
          <a:p>
            <a:pPr marL="900" indent="0">
              <a:buNone/>
            </a:pPr>
            <a:endParaRPr lang="nb-NO" dirty="0"/>
          </a:p>
          <a:p>
            <a:endParaRPr lang="nb-NO" dirty="0"/>
          </a:p>
          <a:p>
            <a:endParaRPr lang="nb-NO" dirty="0"/>
          </a:p>
          <a:p>
            <a:endParaRPr lang="nb-NO" dirty="0"/>
          </a:p>
        </p:txBody>
      </p:sp>
    </p:spTree>
    <p:extLst>
      <p:ext uri="{BB962C8B-B14F-4D97-AF65-F5344CB8AC3E}">
        <p14:creationId xmlns:p14="http://schemas.microsoft.com/office/powerpoint/2010/main" val="84188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1CC75B-DB24-1E6B-DBCB-16DF70B7EBDF}"/>
              </a:ext>
            </a:extLst>
          </p:cNvPr>
          <p:cNvSpPr>
            <a:spLocks noGrp="1"/>
          </p:cNvSpPr>
          <p:nvPr>
            <p:ph type="title"/>
          </p:nvPr>
        </p:nvSpPr>
        <p:spPr/>
        <p:txBody>
          <a:bodyPr/>
          <a:lstStyle/>
          <a:p>
            <a:r>
              <a:rPr lang="nb-NO" dirty="0"/>
              <a:t>Noe slikt?</a:t>
            </a:r>
          </a:p>
        </p:txBody>
      </p:sp>
      <p:sp>
        <p:nvSpPr>
          <p:cNvPr id="3" name="Plassholder for innhold 2">
            <a:extLst>
              <a:ext uri="{FF2B5EF4-FFF2-40B4-BE49-F238E27FC236}">
                <a16:creationId xmlns:a16="http://schemas.microsoft.com/office/drawing/2014/main" id="{6A43495A-C054-14BA-795C-271B365D84A0}"/>
              </a:ext>
            </a:extLst>
          </p:cNvPr>
          <p:cNvSpPr>
            <a:spLocks noGrp="1"/>
          </p:cNvSpPr>
          <p:nvPr>
            <p:ph idx="1"/>
          </p:nvPr>
        </p:nvSpPr>
        <p:spPr/>
        <p:txBody>
          <a:bodyPr>
            <a:normAutofit fontScale="77500" lnSpcReduction="20000"/>
          </a:bodyPr>
          <a:lstStyle/>
          <a:p>
            <a:pPr marL="900" indent="0" algn="l" fontAlgn="base">
              <a:buNone/>
            </a:pPr>
            <a:r>
              <a:rPr lang="sv-SE" b="1" i="0" dirty="0">
                <a:solidFill>
                  <a:srgbClr val="1B1B1B"/>
                </a:solidFill>
                <a:effectLst/>
                <a:highlight>
                  <a:srgbClr val="FFFFFF"/>
                </a:highlight>
                <a:latin typeface="Open Sans" panose="020B0606030504020204" pitchFamily="34" charset="0"/>
              </a:rPr>
              <a:t>Beredskapsförberedelser m.m.</a:t>
            </a:r>
          </a:p>
          <a:p>
            <a:pPr marL="900" indent="0" algn="l" fontAlgn="base">
              <a:buNone/>
            </a:pPr>
            <a:r>
              <a:rPr lang="sv-SE" b="1" i="0" dirty="0">
                <a:solidFill>
                  <a:srgbClr val="1B1B1B"/>
                </a:solidFill>
                <a:effectLst/>
                <a:highlight>
                  <a:srgbClr val="FFFFFF"/>
                </a:highlight>
                <a:latin typeface="var(--fontFamily-primary)"/>
              </a:rPr>
              <a:t>3 §</a:t>
            </a:r>
            <a:r>
              <a:rPr lang="sv-SE" b="0" i="0" dirty="0">
                <a:solidFill>
                  <a:srgbClr val="1B1B1B"/>
                </a:solidFill>
                <a:effectLst/>
                <a:highlight>
                  <a:srgbClr val="FFFFFF"/>
                </a:highlight>
                <a:latin typeface="Open Sans" panose="020B0606030504020204" pitchFamily="34" charset="0"/>
              </a:rPr>
              <a:t>   En församling som är huvudman för begravningsverksamheten ska vidta de beredskapsförberedelser som behövs för denna verksamhet under höjd beredskap.</a:t>
            </a:r>
          </a:p>
          <a:p>
            <a:pPr marL="900" indent="0" algn="l" fontAlgn="base">
              <a:buNone/>
            </a:pPr>
            <a:r>
              <a:rPr lang="sv-SE" b="0" i="0" dirty="0">
                <a:solidFill>
                  <a:srgbClr val="1B1B1B"/>
                </a:solidFill>
                <a:effectLst/>
                <a:highlight>
                  <a:srgbClr val="FFFFFF"/>
                </a:highlight>
                <a:latin typeface="Open Sans" panose="020B0606030504020204" pitchFamily="34" charset="0"/>
              </a:rPr>
              <a:t>Bestämmelser om vilket ansvar kommuner i detta sammanhang har inom det civila försvaret finns i lagen (2006:544) om kommuners och regioners åtgärder inför och vid extraordinära händelser i fredstid och höjd beredskap. </a:t>
            </a:r>
            <a:r>
              <a:rPr lang="sv-SE" b="0" i="1" dirty="0">
                <a:solidFill>
                  <a:srgbClr val="1B1B1B"/>
                </a:solidFill>
                <a:effectLst/>
                <a:highlight>
                  <a:srgbClr val="FFFFFF"/>
                </a:highlight>
                <a:latin typeface="Open Sans" panose="020B0606030504020204" pitchFamily="34" charset="0"/>
              </a:rPr>
              <a:t>Lag (2019:867)</a:t>
            </a:r>
            <a:r>
              <a:rPr lang="sv-SE" b="0" i="0" dirty="0">
                <a:solidFill>
                  <a:srgbClr val="1B1B1B"/>
                </a:solidFill>
                <a:effectLst/>
                <a:highlight>
                  <a:srgbClr val="FFFFFF"/>
                </a:highlight>
                <a:latin typeface="Open Sans" panose="020B0606030504020204" pitchFamily="34" charset="0"/>
              </a:rPr>
              <a:t>.</a:t>
            </a:r>
            <a:r>
              <a:rPr lang="sv-SE" b="1" i="0" dirty="0">
                <a:solidFill>
                  <a:srgbClr val="1B1B1B"/>
                </a:solidFill>
                <a:effectLst/>
                <a:highlight>
                  <a:srgbClr val="FFFFFF"/>
                </a:highlight>
                <a:latin typeface="var(--fontFamily-primary)"/>
              </a:rPr>
              <a:t> </a:t>
            </a:r>
            <a:br>
              <a:rPr lang="sv-SE" b="1" i="0" dirty="0">
                <a:solidFill>
                  <a:srgbClr val="1B1B1B"/>
                </a:solidFill>
                <a:effectLst/>
                <a:highlight>
                  <a:srgbClr val="FFFFFF"/>
                </a:highlight>
                <a:latin typeface="var(--fontFamily-primary)"/>
              </a:rPr>
            </a:br>
            <a:br>
              <a:rPr lang="sv-SE" b="1" i="0" dirty="0">
                <a:solidFill>
                  <a:srgbClr val="1B1B1B"/>
                </a:solidFill>
                <a:effectLst/>
                <a:highlight>
                  <a:srgbClr val="FFFFFF"/>
                </a:highlight>
                <a:latin typeface="var(--fontFamily-primary)"/>
              </a:rPr>
            </a:br>
            <a:r>
              <a:rPr lang="sv-SE" b="1" i="0" dirty="0">
                <a:solidFill>
                  <a:srgbClr val="1B1B1B"/>
                </a:solidFill>
                <a:effectLst/>
                <a:highlight>
                  <a:srgbClr val="FFFFFF"/>
                </a:highlight>
                <a:latin typeface="var(--fontFamily-primary)"/>
              </a:rPr>
              <a:t>4 §</a:t>
            </a:r>
            <a:r>
              <a:rPr lang="sv-SE" b="0" i="0" dirty="0">
                <a:solidFill>
                  <a:srgbClr val="1B1B1B"/>
                </a:solidFill>
                <a:effectLst/>
                <a:highlight>
                  <a:srgbClr val="FFFFFF"/>
                </a:highlight>
                <a:latin typeface="Open Sans" panose="020B0606030504020204" pitchFamily="34" charset="0"/>
              </a:rPr>
              <a:t>   Skyldigheten att lämna upplysningar m.m. enligt 6 kap. 1 § andra stycket och 2 § lagen (2006:544) om kommuners och regioners åtgärder inför och vid extraordinära händelser i fredstid och höjd beredskap gäller för huvudman och annan församling som innehar en eller flera allmänna begravningsplatser. </a:t>
            </a:r>
            <a:r>
              <a:rPr lang="sv-SE" b="0" i="1" dirty="0">
                <a:solidFill>
                  <a:srgbClr val="1B1B1B"/>
                </a:solidFill>
                <a:effectLst/>
                <a:highlight>
                  <a:srgbClr val="FFFFFF"/>
                </a:highlight>
                <a:latin typeface="Open Sans" panose="020B0606030504020204" pitchFamily="34" charset="0"/>
              </a:rPr>
              <a:t>Lag (2019:867)</a:t>
            </a:r>
            <a:r>
              <a:rPr lang="sv-SE" b="0" i="0" dirty="0">
                <a:solidFill>
                  <a:srgbClr val="1B1B1B"/>
                </a:solidFill>
                <a:effectLst/>
                <a:highlight>
                  <a:srgbClr val="FFFFFF"/>
                </a:highlight>
                <a:latin typeface="Open Sans" panose="020B0606030504020204" pitchFamily="34" charset="0"/>
              </a:rPr>
              <a:t>.</a:t>
            </a:r>
          </a:p>
          <a:p>
            <a:pPr marL="900" indent="0" algn="l" fontAlgn="base">
              <a:buNone/>
            </a:pPr>
            <a:r>
              <a:rPr lang="sv-SE" b="1" i="0" dirty="0">
                <a:solidFill>
                  <a:srgbClr val="1B1B1B"/>
                </a:solidFill>
                <a:effectLst/>
                <a:highlight>
                  <a:srgbClr val="FFFFFF"/>
                </a:highlight>
                <a:latin typeface="Open Sans" panose="020B0606030504020204" pitchFamily="34" charset="0"/>
              </a:rPr>
              <a:t>Gravsättning och kremering under krig</a:t>
            </a:r>
          </a:p>
          <a:p>
            <a:pPr marL="900" indent="0">
              <a:buNone/>
            </a:pPr>
            <a:r>
              <a:rPr lang="sv-SE" b="1" i="0" dirty="0">
                <a:solidFill>
                  <a:srgbClr val="1B1B1B"/>
                </a:solidFill>
                <a:effectLst/>
                <a:highlight>
                  <a:srgbClr val="FFFFFF"/>
                </a:highlight>
                <a:latin typeface="var(--fontFamily-primary)"/>
              </a:rPr>
              <a:t>5 §</a:t>
            </a:r>
            <a:r>
              <a:rPr lang="sv-SE" b="0" i="0" dirty="0">
                <a:solidFill>
                  <a:srgbClr val="1B1B1B"/>
                </a:solidFill>
                <a:effectLst/>
                <a:highlight>
                  <a:srgbClr val="FFFFFF"/>
                </a:highlight>
                <a:latin typeface="Open Sans" panose="020B0606030504020204" pitchFamily="34" charset="0"/>
              </a:rPr>
              <a:t>   Om Sverige är i krig, får stoftet efter en person vars död har orsakats av en krigsåtgärd eller en smittsam sjukdom gravsättas eller kremeras trots att vad som sägs i denna lag eller i föreskrifter som har meddelats med stöd av lagen inte kan iakttas. </a:t>
            </a:r>
            <a:r>
              <a:rPr lang="sv-SE" b="0" i="1" dirty="0">
                <a:solidFill>
                  <a:srgbClr val="1B1B1B"/>
                </a:solidFill>
                <a:effectLst/>
                <a:highlight>
                  <a:srgbClr val="FFFFFF"/>
                </a:highlight>
                <a:latin typeface="Open Sans" panose="020B0606030504020204" pitchFamily="34" charset="0"/>
              </a:rPr>
              <a:t>Lag (1999:943)</a:t>
            </a:r>
            <a:r>
              <a:rPr lang="sv-SE" b="0" i="0" dirty="0">
                <a:solidFill>
                  <a:srgbClr val="1B1B1B"/>
                </a:solidFill>
                <a:effectLst/>
                <a:highlight>
                  <a:srgbClr val="FFFFFF"/>
                </a:highlight>
                <a:latin typeface="Open Sans" panose="020B0606030504020204" pitchFamily="34" charset="0"/>
              </a:rPr>
              <a:t>.</a:t>
            </a:r>
            <a:endParaRPr lang="nb-NO" dirty="0"/>
          </a:p>
        </p:txBody>
      </p:sp>
    </p:spTree>
    <p:extLst>
      <p:ext uri="{BB962C8B-B14F-4D97-AF65-F5344CB8AC3E}">
        <p14:creationId xmlns:p14="http://schemas.microsoft.com/office/powerpoint/2010/main" val="428972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36EAF-12C6-EDFC-6A9F-C4B1B03011B9}"/>
              </a:ext>
            </a:extLst>
          </p:cNvPr>
          <p:cNvSpPr>
            <a:spLocks noGrp="1"/>
          </p:cNvSpPr>
          <p:nvPr>
            <p:ph type="title"/>
          </p:nvPr>
        </p:nvSpPr>
        <p:spPr/>
        <p:txBody>
          <a:bodyPr/>
          <a:lstStyle/>
          <a:p>
            <a:r>
              <a:rPr lang="nb-NO" dirty="0"/>
              <a:t>Og nå over til noe helt annet</a:t>
            </a:r>
          </a:p>
        </p:txBody>
      </p:sp>
      <p:pic>
        <p:nvPicPr>
          <p:cNvPr id="4" name="Bilde 3">
            <a:extLst>
              <a:ext uri="{FF2B5EF4-FFF2-40B4-BE49-F238E27FC236}">
                <a16:creationId xmlns:a16="http://schemas.microsoft.com/office/drawing/2014/main" id="{D6F065B4-55B6-88A7-A75E-90E15BD8F2BA}"/>
              </a:ext>
            </a:extLst>
          </p:cNvPr>
          <p:cNvPicPr>
            <a:picLocks noChangeAspect="1"/>
          </p:cNvPicPr>
          <p:nvPr/>
        </p:nvPicPr>
        <p:blipFill>
          <a:blip r:embed="rId2"/>
          <a:stretch>
            <a:fillRect/>
          </a:stretch>
        </p:blipFill>
        <p:spPr>
          <a:xfrm>
            <a:off x="2045153" y="1402362"/>
            <a:ext cx="5053693" cy="2842703"/>
          </a:xfrm>
          <a:prstGeom prst="rect">
            <a:avLst/>
          </a:prstGeom>
        </p:spPr>
      </p:pic>
    </p:spTree>
    <p:extLst>
      <p:ext uri="{BB962C8B-B14F-4D97-AF65-F5344CB8AC3E}">
        <p14:creationId xmlns:p14="http://schemas.microsoft.com/office/powerpoint/2010/main" val="345331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BC77A-3264-AEA0-285A-5AC3554EF71F}"/>
              </a:ext>
            </a:extLst>
          </p:cNvPr>
          <p:cNvSpPr>
            <a:spLocks noGrp="1"/>
          </p:cNvSpPr>
          <p:nvPr>
            <p:ph type="title"/>
          </p:nvPr>
        </p:nvSpPr>
        <p:spPr/>
        <p:txBody>
          <a:bodyPr/>
          <a:lstStyle/>
          <a:p>
            <a:r>
              <a:rPr lang="nb-NO" dirty="0"/>
              <a:t>Hva </a:t>
            </a:r>
            <a:r>
              <a:rPr lang="nb-NO" i="1" dirty="0"/>
              <a:t>ER</a:t>
            </a:r>
            <a:r>
              <a:rPr lang="nb-NO" dirty="0"/>
              <a:t> det du driver med?</a:t>
            </a:r>
          </a:p>
        </p:txBody>
      </p:sp>
    </p:spTree>
    <p:extLst>
      <p:ext uri="{BB962C8B-B14F-4D97-AF65-F5344CB8AC3E}">
        <p14:creationId xmlns:p14="http://schemas.microsoft.com/office/powerpoint/2010/main" val="202059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Takk for meg</a:t>
            </a:r>
          </a:p>
        </p:txBody>
      </p:sp>
      <p:sp>
        <p:nvSpPr>
          <p:cNvPr id="5" name="Undertittel 4"/>
          <p:cNvSpPr>
            <a:spLocks noGrp="1"/>
          </p:cNvSpPr>
          <p:nvPr>
            <p:ph type="subTitle" idx="1"/>
          </p:nvPr>
        </p:nvSpPr>
        <p:spPr/>
        <p:txBody>
          <a:bodyPr/>
          <a:lstStyle/>
          <a:p>
            <a:endParaRPr lang="nb-NO"/>
          </a:p>
        </p:txBody>
      </p:sp>
    </p:spTree>
    <p:extLst>
      <p:ext uri="{BB962C8B-B14F-4D97-AF65-F5344CB8AC3E}">
        <p14:creationId xmlns:p14="http://schemas.microsoft.com/office/powerpoint/2010/main" val="234850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9597813-1F4A-FF14-E872-A25E44BBCEA0}"/>
              </a:ext>
            </a:extLst>
          </p:cNvPr>
          <p:cNvSpPr txBox="1"/>
          <p:nvPr/>
        </p:nvSpPr>
        <p:spPr>
          <a:xfrm>
            <a:off x="359229" y="1005904"/>
            <a:ext cx="8523514" cy="3139321"/>
          </a:xfrm>
          <a:prstGeom prst="rect">
            <a:avLst/>
          </a:prstGeom>
          <a:noFill/>
        </p:spPr>
        <p:txBody>
          <a:bodyPr wrap="square">
            <a:spAutoFit/>
          </a:bodyPr>
          <a:lstStyle/>
          <a:p>
            <a:r>
              <a:rPr lang="sv-SE" b="0" i="1" dirty="0">
                <a:solidFill>
                  <a:srgbClr val="000000"/>
                </a:solidFill>
                <a:effectLst/>
                <a:highlight>
                  <a:srgbClr val="FFFFFF"/>
                </a:highlight>
                <a:latin typeface="Arial Nova" panose="020B0504020202020204" pitchFamily="34" charset="0"/>
              </a:rPr>
              <a:t>”Hur en civilisation mår går att avläsa på hur döda människor tas om hand”. Sett ur det perspektivet kan vi nog hävda att Sverige mår bra. Men vad händer om antalet dödsfall blir väldigt stort? Tar vi hand om de avlidna på samma etiska och värdiga sätt? (...) Omhändertagandet av döda är för de flesta ett ämne som inte gärna tas upp under samtal. Frågan förekommer sällan i media och än mindre i politiska debatter. Själva döden, dödshjälp och de religiösa aspekterna på döden är flitiga förekommande i debatten. Men det som händer med kroppen från det att den lämnar dödsbädden, succesiv förruttnelse till slutlig gravsättning är okänt för de flesta. Det vilar ett slags tabu över ämnet samtidigt som det är en etisk fråga av mycket stor vikt. </a:t>
            </a:r>
            <a:r>
              <a:rPr lang="sv-SE" b="1" i="1" u="sng" dirty="0">
                <a:solidFill>
                  <a:srgbClr val="000000"/>
                </a:solidFill>
                <a:effectLst/>
                <a:highlight>
                  <a:srgbClr val="FFFFFF"/>
                </a:highlight>
                <a:latin typeface="Arial Nova" panose="020B0504020202020204" pitchFamily="34" charset="0"/>
              </a:rPr>
              <a:t>Det är inte rimligt att tabut och okunskapen leder till att samhället har bristande beredskap att ta hand om många döda.</a:t>
            </a:r>
            <a:r>
              <a:rPr lang="sv-SE" b="0" i="1" dirty="0">
                <a:solidFill>
                  <a:srgbClr val="000000"/>
                </a:solidFill>
                <a:effectLst/>
                <a:highlight>
                  <a:srgbClr val="FFFFFF"/>
                </a:highlight>
                <a:latin typeface="Arial Nova" panose="020B0504020202020204" pitchFamily="34" charset="0"/>
              </a:rPr>
              <a:t>”</a:t>
            </a:r>
            <a:endParaRPr lang="nb-NO" dirty="0"/>
          </a:p>
        </p:txBody>
      </p:sp>
    </p:spTree>
    <p:extLst>
      <p:ext uri="{BB962C8B-B14F-4D97-AF65-F5344CB8AC3E}">
        <p14:creationId xmlns:p14="http://schemas.microsoft.com/office/powerpoint/2010/main" val="107711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Noen punkter å tenke på</a:t>
            </a:r>
          </a:p>
        </p:txBody>
      </p:sp>
      <p:sp>
        <p:nvSpPr>
          <p:cNvPr id="5" name="Plassholder for innhold 4"/>
          <p:cNvSpPr>
            <a:spLocks noGrp="1"/>
          </p:cNvSpPr>
          <p:nvPr>
            <p:ph idx="1"/>
          </p:nvPr>
        </p:nvSpPr>
        <p:spPr/>
        <p:txBody>
          <a:bodyPr>
            <a:normAutofit/>
          </a:bodyPr>
          <a:lstStyle/>
          <a:p>
            <a:r>
              <a:rPr lang="nb-NO" dirty="0"/>
              <a:t>Vi savner regulering og rammer som sikrer gravplasstjenestene en tydelig rolle i totalberedskapen. Hva gjør vi til denne rollen er avklart? Hva gjør vi for å forme den? </a:t>
            </a:r>
          </a:p>
          <a:p>
            <a:endParaRPr lang="nb-NO" dirty="0"/>
          </a:p>
          <a:p>
            <a:r>
              <a:rPr lang="nb-NO" dirty="0"/>
              <a:t>Sektorens aktører har et ansvar for å bidra til kunnskap og åpenhet.</a:t>
            </a:r>
            <a:br>
              <a:rPr lang="nb-NO" dirty="0"/>
            </a:br>
            <a:r>
              <a:rPr lang="nb-NO" dirty="0"/>
              <a:t>Hva står på spill dersom </a:t>
            </a:r>
            <a:r>
              <a:rPr lang="nb-NO"/>
              <a:t>etikken glemmes når </a:t>
            </a:r>
            <a:r>
              <a:rPr lang="nb-NO" dirty="0"/>
              <a:t>antallet døde blir unormalt stort?</a:t>
            </a:r>
          </a:p>
          <a:p>
            <a:endParaRPr lang="nb-NO" dirty="0"/>
          </a:p>
          <a:p>
            <a:r>
              <a:rPr lang="nb-NO" dirty="0"/>
              <a:t>Beredskap handler om infrastruktur, planer og ferdigheter. Smittevern og ressurser. Men. Spør du hvorfor, handler det til syvende og sist om å sikre sivilisasjonens helse.  </a:t>
            </a:r>
          </a:p>
        </p:txBody>
      </p:sp>
    </p:spTree>
    <p:extLst>
      <p:ext uri="{BB962C8B-B14F-4D97-AF65-F5344CB8AC3E}">
        <p14:creationId xmlns:p14="http://schemas.microsoft.com/office/powerpoint/2010/main" val="126865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221FE8-7226-D29D-34FE-926CBB2AD1CC}"/>
              </a:ext>
            </a:extLst>
          </p:cNvPr>
          <p:cNvSpPr>
            <a:spLocks noGrp="1"/>
          </p:cNvSpPr>
          <p:nvPr>
            <p:ph type="title"/>
          </p:nvPr>
        </p:nvSpPr>
        <p:spPr>
          <a:xfrm>
            <a:off x="588385" y="545112"/>
            <a:ext cx="7967232" cy="857250"/>
          </a:xfrm>
        </p:spPr>
        <p:txBody>
          <a:bodyPr/>
          <a:lstStyle/>
          <a:p>
            <a:r>
              <a:rPr lang="en-US" dirty="0"/>
              <a:t>Det </a:t>
            </a:r>
            <a:r>
              <a:rPr lang="nb-NO" dirty="0"/>
              <a:t>uventede men tenkbare</a:t>
            </a:r>
            <a:r>
              <a:rPr lang="en-US" dirty="0"/>
              <a:t> </a:t>
            </a:r>
          </a:p>
        </p:txBody>
      </p:sp>
      <p:pic>
        <p:nvPicPr>
          <p:cNvPr id="2" name="Plassholder for innhold 1" descr="Et bilde som inneholder utendørs, grunn, fjell&#10;&#10;Automatisk generert beskrivelse">
            <a:extLst>
              <a:ext uri="{FF2B5EF4-FFF2-40B4-BE49-F238E27FC236}">
                <a16:creationId xmlns:a16="http://schemas.microsoft.com/office/drawing/2014/main" id="{7DA01A3E-E6BB-1F31-E000-C1CFAAFF9984}"/>
              </a:ext>
            </a:extLst>
          </p:cNvPr>
          <p:cNvPicPr>
            <a:picLocks noGrp="1" noChangeAspect="1"/>
          </p:cNvPicPr>
          <p:nvPr>
            <p:ph idx="1"/>
          </p:nvPr>
        </p:nvPicPr>
        <p:blipFill>
          <a:blip r:embed="rId3"/>
          <a:srcRect t="25038" b="13228"/>
          <a:stretch/>
        </p:blipFill>
        <p:spPr>
          <a:xfrm>
            <a:off x="588385" y="1392379"/>
            <a:ext cx="7967230" cy="2778932"/>
          </a:xfrm>
          <a:prstGeom prst="rect">
            <a:avLst/>
          </a:prstGeom>
          <a:noFill/>
        </p:spPr>
      </p:pic>
    </p:spTree>
    <p:extLst>
      <p:ext uri="{BB962C8B-B14F-4D97-AF65-F5344CB8AC3E}">
        <p14:creationId xmlns:p14="http://schemas.microsoft.com/office/powerpoint/2010/main" val="225487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BB002-B582-5E78-5970-B48276FFD77E}"/>
              </a:ext>
            </a:extLst>
          </p:cNvPr>
          <p:cNvSpPr>
            <a:spLocks noGrp="1"/>
          </p:cNvSpPr>
          <p:nvPr>
            <p:ph type="title"/>
          </p:nvPr>
        </p:nvSpPr>
        <p:spPr/>
        <p:txBody>
          <a:bodyPr/>
          <a:lstStyle/>
          <a:p>
            <a:r>
              <a:rPr lang="nb-NO" dirty="0"/>
              <a:t>Når det er som det er</a:t>
            </a:r>
          </a:p>
        </p:txBody>
      </p:sp>
      <p:sp>
        <p:nvSpPr>
          <p:cNvPr id="3" name="Plassholder for innhold 2">
            <a:extLst>
              <a:ext uri="{FF2B5EF4-FFF2-40B4-BE49-F238E27FC236}">
                <a16:creationId xmlns:a16="http://schemas.microsoft.com/office/drawing/2014/main" id="{8A80A585-040D-A0DD-1E6D-0FC2598F0C77}"/>
              </a:ext>
            </a:extLst>
          </p:cNvPr>
          <p:cNvSpPr>
            <a:spLocks noGrp="1"/>
          </p:cNvSpPr>
          <p:nvPr>
            <p:ph idx="1"/>
          </p:nvPr>
        </p:nvSpPr>
        <p:spPr/>
        <p:txBody>
          <a:bodyPr/>
          <a:lstStyle/>
          <a:p>
            <a:r>
              <a:rPr lang="nb-NO" dirty="0"/>
              <a:t>…må noen ta initiativ! </a:t>
            </a:r>
          </a:p>
          <a:p>
            <a:r>
              <a:rPr lang="nb-NO" dirty="0"/>
              <a:t>Ta utgangspunkt i mulige, konkrete situasjoner: Ulykker, pandemi, terror, krig</a:t>
            </a:r>
          </a:p>
          <a:p>
            <a:r>
              <a:rPr lang="nb-NO" dirty="0"/>
              <a:t>Peke på risikoer, sårbarheter og hva som må på plass</a:t>
            </a:r>
          </a:p>
          <a:p>
            <a:r>
              <a:rPr lang="nb-NO" dirty="0"/>
              <a:t>Bidra til tverrfaglige prosesser: Kommune, blålys, redning, byrå </a:t>
            </a:r>
          </a:p>
          <a:p>
            <a:r>
              <a:rPr lang="nb-NO" dirty="0"/>
              <a:t>Være de dødes, de ansattes og fellesskapets representanter</a:t>
            </a:r>
          </a:p>
          <a:p>
            <a:r>
              <a:rPr lang="nb-NO" dirty="0"/>
              <a:t>Mye godt lokalt arbeid under pandemien. Godt utgangspunkt?</a:t>
            </a:r>
          </a:p>
          <a:p>
            <a:r>
              <a:rPr lang="nb-NO" dirty="0"/>
              <a:t>Ta steget 40 år inn i fremtiden – hva vil de si om oss dersom…</a:t>
            </a:r>
          </a:p>
          <a:p>
            <a:endParaRPr lang="nb-NO" dirty="0"/>
          </a:p>
        </p:txBody>
      </p:sp>
    </p:spTree>
    <p:extLst>
      <p:ext uri="{BB962C8B-B14F-4D97-AF65-F5344CB8AC3E}">
        <p14:creationId xmlns:p14="http://schemas.microsoft.com/office/powerpoint/2010/main" val="144465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542A8E0E-D0AC-11DD-684B-74916E47BC35}"/>
              </a:ext>
            </a:extLst>
          </p:cNvPr>
          <p:cNvPicPr>
            <a:picLocks noGrp="1" noChangeAspect="1"/>
          </p:cNvPicPr>
          <p:nvPr>
            <p:ph idx="1"/>
          </p:nvPr>
        </p:nvPicPr>
        <p:blipFill>
          <a:blip r:embed="rId3"/>
          <a:stretch>
            <a:fillRect/>
          </a:stretch>
        </p:blipFill>
        <p:spPr>
          <a:xfrm>
            <a:off x="2217383" y="1590457"/>
            <a:ext cx="4709233" cy="2825540"/>
          </a:xfrm>
          <a:noFill/>
        </p:spPr>
      </p:pic>
      <p:sp>
        <p:nvSpPr>
          <p:cNvPr id="10" name="Title 2">
            <a:extLst>
              <a:ext uri="{FF2B5EF4-FFF2-40B4-BE49-F238E27FC236}">
                <a16:creationId xmlns:a16="http://schemas.microsoft.com/office/drawing/2014/main" id="{A78726CF-90DD-8B00-E74C-194A82AF0113}"/>
              </a:ext>
            </a:extLst>
          </p:cNvPr>
          <p:cNvSpPr>
            <a:spLocks noGrp="1"/>
          </p:cNvSpPr>
          <p:nvPr>
            <p:ph type="title"/>
          </p:nvPr>
        </p:nvSpPr>
        <p:spPr>
          <a:xfrm>
            <a:off x="588385" y="545112"/>
            <a:ext cx="7967232" cy="857250"/>
          </a:xfrm>
        </p:spPr>
        <p:txBody>
          <a:bodyPr/>
          <a:lstStyle/>
          <a:p>
            <a:r>
              <a:rPr lang="nb-NO" dirty="0"/>
              <a:t>Kan man unngå dette?</a:t>
            </a:r>
          </a:p>
        </p:txBody>
      </p:sp>
    </p:spTree>
    <p:extLst>
      <p:ext uri="{BB962C8B-B14F-4D97-AF65-F5344CB8AC3E}">
        <p14:creationId xmlns:p14="http://schemas.microsoft.com/office/powerpoint/2010/main" val="215422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4EF15F-296E-C5F2-CFB3-6C2777701E98}"/>
              </a:ext>
            </a:extLst>
          </p:cNvPr>
          <p:cNvSpPr>
            <a:spLocks noGrp="1"/>
          </p:cNvSpPr>
          <p:nvPr>
            <p:ph type="title"/>
          </p:nvPr>
        </p:nvSpPr>
        <p:spPr/>
        <p:txBody>
          <a:bodyPr>
            <a:normAutofit fontScale="90000"/>
          </a:bodyPr>
          <a:lstStyle/>
          <a:p>
            <a:r>
              <a:rPr lang="nb-NO" dirty="0"/>
              <a:t>Viktige grunner til å fokusere på gravplassberedskap</a:t>
            </a:r>
          </a:p>
        </p:txBody>
      </p:sp>
      <p:sp>
        <p:nvSpPr>
          <p:cNvPr id="3" name="Plassholder for innhold 2">
            <a:extLst>
              <a:ext uri="{FF2B5EF4-FFF2-40B4-BE49-F238E27FC236}">
                <a16:creationId xmlns:a16="http://schemas.microsoft.com/office/drawing/2014/main" id="{5655EF37-432F-84D8-8286-9F044F00590A}"/>
              </a:ext>
            </a:extLst>
          </p:cNvPr>
          <p:cNvSpPr>
            <a:spLocks noGrp="1"/>
          </p:cNvSpPr>
          <p:nvPr>
            <p:ph idx="1"/>
          </p:nvPr>
        </p:nvSpPr>
        <p:spPr/>
        <p:txBody>
          <a:bodyPr>
            <a:normAutofit fontScale="85000" lnSpcReduction="20000"/>
          </a:bodyPr>
          <a:lstStyle/>
          <a:p>
            <a:r>
              <a:rPr lang="nb-NO" i="1" dirty="0"/>
              <a:t>Heve terskelen for det ekstraordinære</a:t>
            </a:r>
            <a:br>
              <a:rPr lang="nb-NO" dirty="0"/>
            </a:br>
            <a:r>
              <a:rPr lang="nb-NO" dirty="0"/>
              <a:t>Mål: Å kunne løse mest mulig innenfor rammer som ligner ordinær drift</a:t>
            </a:r>
            <a:br>
              <a:rPr lang="nb-NO" dirty="0"/>
            </a:br>
            <a:r>
              <a:rPr lang="nb-NO" dirty="0"/>
              <a:t>Unngå «stressbeslutninger» med uklar forankring</a:t>
            </a:r>
            <a:br>
              <a:rPr lang="nb-NO" dirty="0"/>
            </a:br>
            <a:endParaRPr lang="nb-NO" dirty="0"/>
          </a:p>
          <a:p>
            <a:r>
              <a:rPr lang="nb-NO" i="1" dirty="0"/>
              <a:t>Planlegge for det ekstraordinære</a:t>
            </a:r>
            <a:br>
              <a:rPr lang="nb-NO" i="1" dirty="0"/>
            </a:br>
            <a:r>
              <a:rPr lang="nb-NO" dirty="0"/>
              <a:t>Hvordan skal ansvarsfordelingen være?</a:t>
            </a:r>
            <a:br>
              <a:rPr lang="nb-NO" dirty="0"/>
            </a:br>
            <a:r>
              <a:rPr lang="nb-NO" dirty="0"/>
              <a:t>Plan A. Plan B. </a:t>
            </a:r>
            <a:br>
              <a:rPr lang="nb-NO" dirty="0"/>
            </a:br>
            <a:r>
              <a:rPr lang="nb-NO" dirty="0"/>
              <a:t>Om vi må åpne en massegrav. Hvor av hvem? Hva må være på plass?</a:t>
            </a:r>
            <a:br>
              <a:rPr lang="nb-NO" dirty="0"/>
            </a:br>
            <a:endParaRPr lang="nb-NO" dirty="0"/>
          </a:p>
          <a:p>
            <a:r>
              <a:rPr lang="nb-NO" i="1" dirty="0"/>
              <a:t>Å legge til rette for minnespraksis er et viktig normaliseringstiltak</a:t>
            </a:r>
            <a:br>
              <a:rPr lang="nb-NO" i="1" dirty="0"/>
            </a:br>
            <a:r>
              <a:rPr lang="nb-NO" dirty="0"/>
              <a:t>Kriseberedskap manøvrerer etter en ny normalitet på den andre siden av krisen</a:t>
            </a:r>
            <a:br>
              <a:rPr lang="nb-NO" dirty="0"/>
            </a:br>
            <a:r>
              <a:rPr lang="nb-NO" dirty="0"/>
              <a:t>Vi vet at riter og annen minnespraksis er viktig for individuell og kollektiv bearbeiding</a:t>
            </a:r>
            <a:br>
              <a:rPr lang="nb-NO" i="1" dirty="0"/>
            </a:br>
            <a:endParaRPr lang="nb-NO" i="1" dirty="0"/>
          </a:p>
          <a:p>
            <a:pPr marL="900" indent="0">
              <a:buNone/>
            </a:pPr>
            <a:endParaRPr lang="nb-NO" i="1" dirty="0"/>
          </a:p>
        </p:txBody>
      </p:sp>
    </p:spTree>
    <p:extLst>
      <p:ext uri="{BB962C8B-B14F-4D97-AF65-F5344CB8AC3E}">
        <p14:creationId xmlns:p14="http://schemas.microsoft.com/office/powerpoint/2010/main" val="335894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5749F3-E18C-4904-9623-252E38CEE63D}"/>
              </a:ext>
            </a:extLst>
          </p:cNvPr>
          <p:cNvSpPr>
            <a:spLocks noGrp="1"/>
          </p:cNvSpPr>
          <p:nvPr>
            <p:ph type="title"/>
          </p:nvPr>
        </p:nvSpPr>
        <p:spPr/>
        <p:txBody>
          <a:bodyPr>
            <a:normAutofit/>
          </a:bodyPr>
          <a:lstStyle/>
          <a:p>
            <a:r>
              <a:rPr lang="nb-NO" dirty="0"/>
              <a:t>Forestillingsevne og mot</a:t>
            </a:r>
          </a:p>
        </p:txBody>
      </p:sp>
      <p:sp>
        <p:nvSpPr>
          <p:cNvPr id="3" name="Plassholder for innhold 2">
            <a:extLst>
              <a:ext uri="{FF2B5EF4-FFF2-40B4-BE49-F238E27FC236}">
                <a16:creationId xmlns:a16="http://schemas.microsoft.com/office/drawing/2014/main" id="{03FD4F80-894B-223D-640E-814B958F003B}"/>
              </a:ext>
            </a:extLst>
          </p:cNvPr>
          <p:cNvSpPr>
            <a:spLocks noGrp="1"/>
          </p:cNvSpPr>
          <p:nvPr>
            <p:ph idx="1"/>
          </p:nvPr>
        </p:nvSpPr>
        <p:spPr/>
        <p:txBody>
          <a:bodyPr/>
          <a:lstStyle/>
          <a:p>
            <a:r>
              <a:rPr lang="nb-NO" dirty="0"/>
              <a:t>Å hengi seg til katastrofescenarier ligger heldigvis ikke for de fleste</a:t>
            </a:r>
            <a:br>
              <a:rPr lang="nb-NO" dirty="0"/>
            </a:br>
            <a:r>
              <a:rPr lang="nb-NO" dirty="0"/>
              <a:t>- men noen må gjøre jobben </a:t>
            </a:r>
          </a:p>
          <a:p>
            <a:r>
              <a:rPr lang="nb-NO" dirty="0"/>
              <a:t>I beste fall er det bortkastet arbeid</a:t>
            </a:r>
          </a:p>
          <a:p>
            <a:r>
              <a:rPr lang="nb-NO" dirty="0"/>
              <a:t>I verste fall…</a:t>
            </a:r>
          </a:p>
        </p:txBody>
      </p:sp>
    </p:spTree>
    <p:extLst>
      <p:ext uri="{BB962C8B-B14F-4D97-AF65-F5344CB8AC3E}">
        <p14:creationId xmlns:p14="http://schemas.microsoft.com/office/powerpoint/2010/main" val="207329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45435-F6AE-AC19-711D-64035A1E1847}"/>
              </a:ext>
            </a:extLst>
          </p:cNvPr>
          <p:cNvSpPr>
            <a:spLocks noGrp="1"/>
          </p:cNvSpPr>
          <p:nvPr>
            <p:ph type="title"/>
          </p:nvPr>
        </p:nvSpPr>
        <p:spPr/>
        <p:txBody>
          <a:bodyPr/>
          <a:lstStyle/>
          <a:p>
            <a:r>
              <a:rPr lang="nb-NO" dirty="0"/>
              <a:t>Planlegge for den glidende overgangen</a:t>
            </a:r>
          </a:p>
        </p:txBody>
      </p:sp>
      <p:sp>
        <p:nvSpPr>
          <p:cNvPr id="3" name="Plassholder for innhold 2">
            <a:extLst>
              <a:ext uri="{FF2B5EF4-FFF2-40B4-BE49-F238E27FC236}">
                <a16:creationId xmlns:a16="http://schemas.microsoft.com/office/drawing/2014/main" id="{4ECD9B18-0A88-4B4C-97C3-2C2DB15CFAF6}"/>
              </a:ext>
            </a:extLst>
          </p:cNvPr>
          <p:cNvSpPr>
            <a:spLocks noGrp="1"/>
          </p:cNvSpPr>
          <p:nvPr>
            <p:ph idx="1"/>
          </p:nvPr>
        </p:nvSpPr>
        <p:spPr/>
        <p:txBody>
          <a:bodyPr>
            <a:normAutofit lnSpcReduction="10000"/>
          </a:bodyPr>
          <a:lstStyle/>
          <a:p>
            <a:r>
              <a:rPr lang="nb-NO" b="1" dirty="0"/>
              <a:t>Beredskap handler ikke bare om det spektakulære</a:t>
            </a:r>
          </a:p>
          <a:p>
            <a:r>
              <a:rPr lang="nb-NO" b="1" dirty="0"/>
              <a:t>Dødelighet i 2023 </a:t>
            </a:r>
            <a:br>
              <a:rPr lang="nb-NO" dirty="0"/>
            </a:br>
            <a:r>
              <a:rPr lang="nb-NO" dirty="0"/>
              <a:t>Nasjonalt: 7,9 pr tusen </a:t>
            </a:r>
            <a:br>
              <a:rPr lang="nb-NO" dirty="0"/>
            </a:br>
            <a:r>
              <a:rPr lang="nb-NO" dirty="0"/>
              <a:t>Oslo: 5,6 </a:t>
            </a:r>
            <a:br>
              <a:rPr lang="nb-NO" dirty="0"/>
            </a:br>
            <a:r>
              <a:rPr lang="nb-NO" dirty="0"/>
              <a:t>Berlevåg: 23,1</a:t>
            </a:r>
          </a:p>
          <a:p>
            <a:r>
              <a:rPr lang="nb-NO" dirty="0"/>
              <a:t>Alderssammensetning og sosioøkonomiske forhold påvirker hvem som dør av hva, når</a:t>
            </a:r>
          </a:p>
          <a:p>
            <a:r>
              <a:rPr lang="nb-NO" dirty="0"/>
              <a:t>Hva er tilstrekkelig kjøleromskapasitet?</a:t>
            </a:r>
          </a:p>
          <a:p>
            <a:r>
              <a:rPr lang="nb-NO" dirty="0"/>
              <a:t>Hva er tilstrekkelig bemanning? Hva er tilstrekkelig opplæring og trening? </a:t>
            </a:r>
          </a:p>
          <a:p>
            <a:r>
              <a:rPr lang="nb-NO" dirty="0"/>
              <a:t>Hvordan sikre helse, miljø og sikkerhet? </a:t>
            </a:r>
          </a:p>
        </p:txBody>
      </p:sp>
    </p:spTree>
    <p:extLst>
      <p:ext uri="{BB962C8B-B14F-4D97-AF65-F5344CB8AC3E}">
        <p14:creationId xmlns:p14="http://schemas.microsoft.com/office/powerpoint/2010/main" val="282406776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B1B0B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 id="{AA27A5B9-634D-BD47-A155-835CC5C908AD}" vid="{6C4E5545-8C4E-3941-B81F-FCD17D17A17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BD45B855276F949949363F323FA3C6E" ma:contentTypeVersion="8" ma:contentTypeDescription="Opprett et nytt dokument." ma:contentTypeScope="" ma:versionID="a24ecf9eb09aacd146a32c7529cb3fcc">
  <xsd:schema xmlns:xsd="http://www.w3.org/2001/XMLSchema" xmlns:xs="http://www.w3.org/2001/XMLSchema" xmlns:p="http://schemas.microsoft.com/office/2006/metadata/properties" xmlns:ns2="dd085c1a-c85a-4745-972d-9a972210c1b4" xmlns:ns3="3e203ec2-35b5-4aeb-a975-3521bf965714" targetNamespace="http://schemas.microsoft.com/office/2006/metadata/properties" ma:root="true" ma:fieldsID="4408858a23ae7a1285a6d06f6232c79d" ns2:_="" ns3:_="">
    <xsd:import namespace="dd085c1a-c85a-4745-972d-9a972210c1b4"/>
    <xsd:import namespace="3e203ec2-35b5-4aeb-a975-3521bf9657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85c1a-c85a-4745-972d-9a972210c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03ec2-35b5-4aeb-a975-3521bf965714"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B958C8-9F43-44BD-886C-D14724D13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85c1a-c85a-4745-972d-9a972210c1b4"/>
    <ds:schemaRef ds:uri="3e203ec2-35b5-4aeb-a975-3521bf965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dd085c1a-c85a-4745-972d-9a972210c1b4"/>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3e203ec2-35b5-4aeb-a975-3521bf965714"/>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Template>
  <TotalTime>3105</TotalTime>
  <Words>1536</Words>
  <Application>Microsoft Office PowerPoint</Application>
  <PresentationFormat>Skjermfremvisning (16:9)</PresentationFormat>
  <Paragraphs>73</Paragraphs>
  <Slides>15</Slides>
  <Notes>8</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15</vt:i4>
      </vt:variant>
    </vt:vector>
  </HeadingPairs>
  <TitlesOfParts>
    <vt:vector size="26" baseType="lpstr">
      <vt:lpstr>Aptos</vt:lpstr>
      <vt:lpstr>Arial</vt:lpstr>
      <vt:lpstr>Arial Nova</vt:lpstr>
      <vt:lpstr>BBC Reith Serif</vt:lpstr>
      <vt:lpstr>Lucida Grande</vt:lpstr>
      <vt:lpstr>NRK Sans Variable</vt:lpstr>
      <vt:lpstr>Open Sans</vt:lpstr>
      <vt:lpstr>Source Sans Pro</vt:lpstr>
      <vt:lpstr>var(--fontFamily-primary)</vt:lpstr>
      <vt:lpstr>WordVisi_MSFontService</vt:lpstr>
      <vt:lpstr>Office-tema</vt:lpstr>
      <vt:lpstr>La de døde begrave sine døde… Gravplassektorens betydning for totalberedskapen</vt:lpstr>
      <vt:lpstr>PowerPoint-presentasjon</vt:lpstr>
      <vt:lpstr>Noen punkter å tenke på</vt:lpstr>
      <vt:lpstr>Det uventede men tenkbare </vt:lpstr>
      <vt:lpstr>Når det er som det er</vt:lpstr>
      <vt:lpstr>Kan man unngå dette?</vt:lpstr>
      <vt:lpstr>Viktige grunner til å fokusere på gravplassberedskap</vt:lpstr>
      <vt:lpstr>Forestillingsevne og mot</vt:lpstr>
      <vt:lpstr>Planlegge for den glidende overgangen</vt:lpstr>
      <vt:lpstr>Mot til å vise kortene</vt:lpstr>
      <vt:lpstr>Kan krematorier heve kriseterskelen? </vt:lpstr>
      <vt:lpstr>Noe slikt?</vt:lpstr>
      <vt:lpstr>Og nå over til noe helt annet</vt:lpstr>
      <vt:lpstr>Hva ER det du driver med?</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Kjeldsen, Bjarne</dc:creator>
  <cp:lastModifiedBy>Kjeldsen, Bjarne</cp:lastModifiedBy>
  <cp:revision>2</cp:revision>
  <dcterms:created xsi:type="dcterms:W3CDTF">2024-08-21T07:20:34Z</dcterms:created>
  <dcterms:modified xsi:type="dcterms:W3CDTF">2024-09-26T11:30:24Z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0x0101007BD45B855276F949949363F323FA3C6E</vt:lpwstr>
  </property>
</Properties>
</file>