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0" r:id="rId1"/>
  </p:sldMasterIdLst>
  <p:notesMasterIdLst>
    <p:notesMasterId r:id="rId6"/>
  </p:notesMasterIdLst>
  <p:sldIdLst>
    <p:sldId id="256" r:id="rId2"/>
    <p:sldId id="257" r:id="rId3"/>
    <p:sldId id="261" r:id="rId4"/>
    <p:sldId id="262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63254" autoAdjust="0"/>
  </p:normalViewPr>
  <p:slideViewPr>
    <p:cSldViewPr snapToGrid="0">
      <p:cViewPr varScale="1">
        <p:scale>
          <a:sx n="99" d="100"/>
          <a:sy n="99" d="100"/>
        </p:scale>
        <p:origin x="25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13F1D-C832-4265-8C66-3B331287CED2}" type="datetimeFigureOut">
              <a:rPr lang="nb-NO" smtClean="0"/>
              <a:t>17.09.2024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B7876-1350-4CE9-A6B9-41AB6F9487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276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i="0" dirty="0">
              <a:solidFill>
                <a:srgbClr val="282828"/>
              </a:solidFill>
              <a:effectLst/>
              <a:latin typeface="Poppins" panose="00000500000000000000" pitchFamily="2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B7876-1350-4CE9-A6B9-41AB6F9487F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320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B7876-1350-4CE9-A6B9-41AB6F9487F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222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B7876-1350-4CE9-A6B9-41AB6F9487F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7214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 i="0" dirty="0">
              <a:solidFill>
                <a:srgbClr val="282828"/>
              </a:solidFill>
              <a:effectLst/>
              <a:latin typeface="Poppins" panose="00000500000000000000" pitchFamily="2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B7876-1350-4CE9-A6B9-41AB6F9487F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4541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HVIT 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bg2"/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15"/>
          <p:cNvSpPr>
            <a:spLocks noGrp="1"/>
          </p:cNvSpPr>
          <p:nvPr>
            <p:ph type="body" sz="quarter" idx="25" hasCustomPrompt="1"/>
          </p:nvPr>
        </p:nvSpPr>
        <p:spPr>
          <a:xfrm>
            <a:off x="2672255" y="4529720"/>
            <a:ext cx="9716814" cy="2336164"/>
          </a:xfrm>
          <a:blipFill dpi="0"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25100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5420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7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600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tittel med bilde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l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_</a:t>
            </a:r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0000" cy="1732839"/>
          </a:xfrm>
          <a:solidFill>
            <a:schemeClr val="tx1">
              <a:alpha val="80000"/>
            </a:schemeClr>
          </a:solidFill>
        </p:spPr>
        <p:txBody>
          <a:bodyPr lIns="792000" anchor="ctr">
            <a:norm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6668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063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558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HVIT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79" y="3011400"/>
            <a:ext cx="3225441" cy="8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81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SORT 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2077706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og bilde SOR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0"/>
            <a:ext cx="5140800" cy="6858000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676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25713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668331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0860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668331" cy="432000"/>
          </a:xfrm>
          <a:prstGeom prst="rect">
            <a:avLst/>
          </a:prstGeom>
          <a:noFill/>
        </p:spPr>
      </p:pic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55235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613444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- heldekkende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36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6668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749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 innholdsdeler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668331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899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RT Tre innholdsdeler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798525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83179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668331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3349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fast bil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246"/>
          <a:stretch/>
        </p:blipFill>
        <p:spPr>
          <a:xfrm>
            <a:off x="0" y="0"/>
            <a:ext cx="12211050" cy="6899564"/>
          </a:xfrm>
          <a:prstGeom prst="rect">
            <a:avLst/>
          </a:prstGeom>
        </p:spPr>
      </p:pic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12" name="Plassholder for tekst 15"/>
          <p:cNvSpPr>
            <a:spLocks noGrp="1"/>
          </p:cNvSpPr>
          <p:nvPr>
            <p:ph type="body" sz="quarter" idx="25" hasCustomPrompt="1"/>
          </p:nvPr>
        </p:nvSpPr>
        <p:spPr>
          <a:xfrm>
            <a:off x="2672255" y="4529720"/>
            <a:ext cx="9716814" cy="2336164"/>
          </a:xfrm>
          <a:blipFill dpi="0" rotWithShape="1">
            <a:blip r:embed="rId4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25100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8885382" y="6371386"/>
            <a:ext cx="32327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dirty="0">
                <a:solidFill>
                  <a:schemeClr val="bg2">
                    <a:lumMod val="85000"/>
                  </a:schemeClr>
                </a:solidFill>
              </a:rPr>
              <a:t>Foto: </a:t>
            </a:r>
            <a:r>
              <a:rPr lang="nb-NO" sz="1100" dirty="0" err="1">
                <a:solidFill>
                  <a:schemeClr val="bg2">
                    <a:lumMod val="85000"/>
                  </a:schemeClr>
                </a:solidFill>
              </a:rPr>
              <a:t>Colourbox</a:t>
            </a:r>
            <a:endParaRPr lang="nb-NO" sz="1100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67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342" y="6318000"/>
            <a:ext cx="16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149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7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150" y="4528704"/>
            <a:ext cx="5399999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09652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09652" y="4528704"/>
            <a:ext cx="5400000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149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2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09652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3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2891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30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79115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668331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814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668331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4341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668331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3500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tittel med bilde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620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429000"/>
            <a:ext cx="6120000" cy="1732839"/>
          </a:xfrm>
          <a:solidFill>
            <a:schemeClr val="tx1">
              <a:alpha val="80000"/>
            </a:schemeClr>
          </a:solidFill>
        </p:spPr>
        <p:txBody>
          <a:bodyPr lIns="792000" anchor="ctr">
            <a:norm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5600"/>
            <a:ext cx="16668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944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m side SOR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668331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1408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SORT ">
    <p:bg>
      <p:bgPr>
        <a:solidFill>
          <a:srgbClr val="3E3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007" y="3011329"/>
            <a:ext cx="3225985" cy="835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120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og bil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1"/>
            <a:ext cx="5140800" cy="685800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000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1111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62086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46000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9227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- heldekkende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620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6668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37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58530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holdsdeler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5999" y="6317999"/>
            <a:ext cx="450000" cy="360000"/>
          </a:xfrm>
          <a:prstGeom prst="rect">
            <a:avLst/>
          </a:prstGeom>
        </p:spPr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0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799092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8539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med tekst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1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149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150" y="4528704"/>
            <a:ext cx="5399999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09652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6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09652" y="4528704"/>
            <a:ext cx="5400000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000" y="6318000"/>
            <a:ext cx="16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149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6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09652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2891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3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79115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169771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ed tekst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982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0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0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1668332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1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27" r:id="rId2"/>
    <p:sldLayoutId id="2147484006" r:id="rId3"/>
    <p:sldLayoutId id="2147484002" r:id="rId4"/>
    <p:sldLayoutId id="2147484005" r:id="rId5"/>
    <p:sldLayoutId id="2147484003" r:id="rId6"/>
    <p:sldLayoutId id="2147484004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  <p:sldLayoutId id="2147484018" r:id="rId15"/>
    <p:sldLayoutId id="2147484014" r:id="rId16"/>
    <p:sldLayoutId id="2147484017" r:id="rId17"/>
    <p:sldLayoutId id="2147484015" r:id="rId18"/>
    <p:sldLayoutId id="2147484016" r:id="rId19"/>
    <p:sldLayoutId id="2147484019" r:id="rId20"/>
    <p:sldLayoutId id="2147484020" r:id="rId21"/>
    <p:sldLayoutId id="2147484021" r:id="rId22"/>
    <p:sldLayoutId id="2147484022" r:id="rId23"/>
    <p:sldLayoutId id="2147484023" r:id="rId24"/>
    <p:sldLayoutId id="2147484024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Open Sans Semibold" panose="020B0706030804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sforvalteren.no/nb/vestfold-og-telemark/gravplassmyndighet/" TargetMode="External"/><Relationship Id="rId7" Type="http://schemas.openxmlformats.org/officeDocument/2006/relationships/hyperlink" Target="https://www.regjeringen.no/no/dokumenter/horing-om-reguleringen-av-taushetsplikt-i-tros-og-livssynssamfunn-mv/id3051779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regjeringen.no/no/dokumenter/rundskendringar-i-gravplassregelverket-forskrift-om-digital-gravferdsmelding-mv/id3047061/#tocNode_4" TargetMode="External"/><Relationship Id="rId5" Type="http://schemas.openxmlformats.org/officeDocument/2006/relationships/hyperlink" Target="https://prosjekt.statsforvalteren.no/nb/gravferd/for-fagfolk/" TargetMode="External"/><Relationship Id="rId4" Type="http://schemas.openxmlformats.org/officeDocument/2006/relationships/hyperlink" Target="https://www.regjeringen.no/no/dokumenter/rundskendringar-i-gravplassregelverket-forskrift-om-digital-gravferdsmelding-mv/id3047061/#tocNode_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500181C8-E119-4035-F05D-F250D911380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7723EC7-B589-8580-010B-F93DE7D2A87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B956C6A-0933-935C-AA4F-CD7099F473E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nb-NO" dirty="0"/>
              <a:t>Status for Digital gravferdsmelding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B1B1D45-510D-5CFC-0065-B7F5C697F8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			Martin Hill Oppegaard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9DBB13C-21BC-16F9-C6EB-5CB599E881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Fagdagene 17. september 2024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C7F5EE8-3C15-31F9-E3A9-A3CB1BA2AE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5F2FE3C-F6CB-230F-FD19-77E0750630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811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5F54814C-C219-0B71-22E7-BC20C6B6F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Digital gravferdsmelding?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9FE02220-D13D-3B6B-6336-AD2E93E9A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214"/>
            <a:ext cx="9000000" cy="4625749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Målet med digital gravferdsmelding er å legge til rette for at etterlattes oppgaver og valg om gravferd og grav kan løses digitalt på ett sted, og på en sikker og effektiv måte.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Informasjon slik at folk kan ta gode valg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Folk skal forstå hva det vil si å påta seg ansvar for en gravferd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Sikker informasjonsstrøm og godt personvern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Data av høy kvalitet (verifiserte data)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I første omgang valg om graven. Med tiden seremoni og kanskje også avklaringer før død.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125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97BF78-0A12-6D3F-6CF1-22F2080D3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status i utviklingsarbeidet?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B1809CE-62D1-6C41-39C9-BDB3126BB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213"/>
            <a:ext cx="9720714" cy="4625749"/>
          </a:xfrm>
        </p:spPr>
        <p:txBody>
          <a:bodyPr/>
          <a:lstStyle/>
          <a:p>
            <a:r>
              <a:rPr lang="nb-NO" dirty="0"/>
              <a:t>De nettbaserte skjemaene er testet på ekte etterlatte i sju gravferder i Bærum. Testene i Vestfold starter opp straks</a:t>
            </a:r>
          </a:p>
          <a:p>
            <a:r>
              <a:rPr lang="nb-NO" dirty="0"/>
              <a:t>Tester at fagsystemene til gravplassmyndigheten, krematoriet og gravferdsbyrået snakker sammen og får data fra Folkeregisteret</a:t>
            </a:r>
          </a:p>
          <a:p>
            <a:r>
              <a:rPr lang="nb-NO" dirty="0"/>
              <a:t>Positive tilbakemeldinger fra etterlatte og fagfolk</a:t>
            </a:r>
          </a:p>
          <a:p>
            <a:r>
              <a:rPr lang="nb-NO" dirty="0"/>
              <a:t>Lov og forskrift er på plass. Arbeid med tilknytningsavtalene mellom gravferdsbyråene og DGM</a:t>
            </a:r>
          </a:p>
          <a:p>
            <a:r>
              <a:rPr lang="nb-NO" dirty="0"/>
              <a:t>Avhengig av ny finansiering. Statsbudsjettet kommer 7. oktober</a:t>
            </a:r>
          </a:p>
          <a:p>
            <a:r>
              <a:rPr lang="nb-NO" dirty="0"/>
              <a:t>Mål: Alle gravplassmyndigheter kan knytte seg til DGM i 2025.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408FFF9-534F-1044-DB0F-C4DF6EFB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663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26B856-143C-91FB-4AD9-D4BDFD32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Lyspunkter å ta med seg hjem!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1DDBB8-00B6-A997-41E5-A9866DA25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946" y="1373237"/>
            <a:ext cx="10404107" cy="4652177"/>
          </a:xfrm>
        </p:spPr>
        <p:txBody>
          <a:bodyPr/>
          <a:lstStyle/>
          <a:p>
            <a:r>
              <a:rPr lang="nb-NO" dirty="0"/>
              <a:t>Gravplassmyndigheter, gravferdsbyråer, organisasjoner, </a:t>
            </a:r>
            <a:r>
              <a:rPr lang="nb-NO" dirty="0" err="1"/>
              <a:t>Dnk</a:t>
            </a:r>
            <a:r>
              <a:rPr lang="nb-NO" dirty="0"/>
              <a:t> og </a:t>
            </a:r>
            <a:r>
              <a:rPr lang="nb-NO" dirty="0">
                <a:hlinkClick r:id="rId3"/>
              </a:rPr>
              <a:t>statsforvalteren</a:t>
            </a:r>
            <a:r>
              <a:rPr lang="nb-NO" dirty="0"/>
              <a:t> snakker sammen hvordan man arbeider</a:t>
            </a:r>
          </a:p>
          <a:p>
            <a:r>
              <a:rPr lang="nb-NO" dirty="0"/>
              <a:t>Fagsystemene spiller en avgjørende rolle for kvalitet og effektivitet </a:t>
            </a:r>
            <a:r>
              <a:rPr lang="nb-NO" dirty="0" err="1"/>
              <a:t>gravplassektoren</a:t>
            </a:r>
            <a:r>
              <a:rPr lang="nb-NO" dirty="0"/>
              <a:t> - og er i aktiv dialog med DGM</a:t>
            </a:r>
          </a:p>
          <a:p>
            <a:r>
              <a:rPr lang="nb-NO" dirty="0"/>
              <a:t>Bedre </a:t>
            </a:r>
            <a:r>
              <a:rPr lang="nb-NO" dirty="0">
                <a:hlinkClick r:id="rId4"/>
              </a:rPr>
              <a:t>nettbasert informasjon til innbyggerne </a:t>
            </a:r>
            <a:r>
              <a:rPr lang="nb-NO" dirty="0"/>
              <a:t>om død og begravelse</a:t>
            </a:r>
          </a:p>
          <a:p>
            <a:r>
              <a:rPr lang="nb-NO" dirty="0">
                <a:hlinkClick r:id="rId5"/>
              </a:rPr>
              <a:t>Informasjon om DGM for fagfolk</a:t>
            </a:r>
            <a:endParaRPr lang="nb-NO" dirty="0"/>
          </a:p>
          <a:p>
            <a:r>
              <a:rPr lang="nb-NO" dirty="0">
                <a:hlinkClick r:id="rId6"/>
              </a:rPr>
              <a:t>Regelverket</a:t>
            </a:r>
            <a:r>
              <a:rPr lang="nb-NO" dirty="0"/>
              <a:t> er på plass – for nå</a:t>
            </a:r>
          </a:p>
          <a:p>
            <a:r>
              <a:rPr lang="nb-NO" dirty="0"/>
              <a:t>Snart kan etterlatte ta valg selv på nettet om en gravferd de har tatt ansvaret for – og med tiden kan de ta flere valg </a:t>
            </a:r>
          </a:p>
          <a:p>
            <a:pPr marL="0" indent="0" algn="r">
              <a:buNone/>
            </a:pPr>
            <a:r>
              <a:rPr lang="nb-NO" i="1" dirty="0"/>
              <a:t>PS: Husk å svare på </a:t>
            </a:r>
            <a:r>
              <a:rPr lang="nb-NO" i="1" dirty="0">
                <a:hlinkClick r:id="rId7"/>
              </a:rPr>
              <a:t>høringen</a:t>
            </a:r>
            <a:r>
              <a:rPr lang="nb-NO" i="1" dirty="0"/>
              <a:t> (se del 3) med frist 15. november!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970439D-BD90-6CAD-DF61-A89E2CF5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676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FD">
  <a:themeElements>
    <a:clrScheme name="BFD">
      <a:dk1>
        <a:srgbClr val="000000"/>
      </a:dk1>
      <a:lt1>
        <a:srgbClr val="FFFFFF"/>
      </a:lt1>
      <a:dk2>
        <a:srgbClr val="003761"/>
      </a:dk2>
      <a:lt2>
        <a:srgbClr val="FFFFFF"/>
      </a:lt2>
      <a:accent1>
        <a:srgbClr val="009BA5"/>
      </a:accent1>
      <a:accent2>
        <a:srgbClr val="E56953"/>
      </a:accent2>
      <a:accent3>
        <a:srgbClr val="B1B3B3"/>
      </a:accent3>
      <a:accent4>
        <a:srgbClr val="A4C964"/>
      </a:accent4>
      <a:accent5>
        <a:srgbClr val="786658"/>
      </a:accent5>
      <a:accent6>
        <a:srgbClr val="FFDA24"/>
      </a:accent6>
      <a:hlink>
        <a:srgbClr val="30A5FF"/>
      </a:hlink>
      <a:folHlink>
        <a:srgbClr val="FF6875"/>
      </a:folHlink>
    </a:clrScheme>
    <a:fontScheme name="TESTFO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FD" id="{5A989F5A-EBE4-476A-9D39-4D694E99C127}" vid="{FB9ABE65-12B5-43FB-8831-EFA1E71772B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373</TotalTime>
  <Words>299</Words>
  <Application>Microsoft Office PowerPoint</Application>
  <PresentationFormat>Widescreen</PresentationFormat>
  <Paragraphs>31</Paragraphs>
  <Slides>4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10" baseType="lpstr">
      <vt:lpstr>Arial</vt:lpstr>
      <vt:lpstr>Calibri</vt:lpstr>
      <vt:lpstr>Open Sans</vt:lpstr>
      <vt:lpstr>Poppins</vt:lpstr>
      <vt:lpstr>Wingdings</vt:lpstr>
      <vt:lpstr>BFD</vt:lpstr>
      <vt:lpstr>PowerPoint-presentasjon</vt:lpstr>
      <vt:lpstr>Hva er Digital gravferdsmelding?</vt:lpstr>
      <vt:lpstr>Hva er status i utviklingsarbeidet?</vt:lpstr>
      <vt:lpstr>Lyspunkter å ta med seg hjem!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Martin Hill Oppegaard</dc:creator>
  <cp:lastModifiedBy>Martin Hill Oppegaard</cp:lastModifiedBy>
  <cp:revision>29</cp:revision>
  <dcterms:created xsi:type="dcterms:W3CDTF">2024-09-09T11:26:56Z</dcterms:created>
  <dcterms:modified xsi:type="dcterms:W3CDTF">2024-09-17T13:40:05Z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06d9f1-f9fd-497b-933e-b21d72c15faf_Enabled">
    <vt:lpwstr>true</vt:lpwstr>
  </property>
  <property fmtid="{D5CDD505-2E9C-101B-9397-08002B2CF9AE}" pid="3" name="MSIP_Label_de06d9f1-f9fd-497b-933e-b21d72c15faf_SetDate">
    <vt:lpwstr>2024-09-09T11:28:00Z</vt:lpwstr>
  </property>
  <property fmtid="{D5CDD505-2E9C-101B-9397-08002B2CF9AE}" pid="4" name="MSIP_Label_de06d9f1-f9fd-497b-933e-b21d72c15faf_Method">
    <vt:lpwstr>Standard</vt:lpwstr>
  </property>
  <property fmtid="{D5CDD505-2E9C-101B-9397-08002B2CF9AE}" pid="5" name="MSIP_Label_de06d9f1-f9fd-497b-933e-b21d72c15faf_Name">
    <vt:lpwstr>Intern (BFD)</vt:lpwstr>
  </property>
  <property fmtid="{D5CDD505-2E9C-101B-9397-08002B2CF9AE}" pid="6" name="MSIP_Label_de06d9f1-f9fd-497b-933e-b21d72c15faf_SiteId">
    <vt:lpwstr>f696e186-1c3b-44cd-bf76-5ace0e7007bd</vt:lpwstr>
  </property>
  <property fmtid="{D5CDD505-2E9C-101B-9397-08002B2CF9AE}" pid="7" name="MSIP_Label_de06d9f1-f9fd-497b-933e-b21d72c15faf_ActionId">
    <vt:lpwstr>184c0bd8-c811-427e-a87e-0f579eaee528</vt:lpwstr>
  </property>
  <property fmtid="{D5CDD505-2E9C-101B-9397-08002B2CF9AE}" pid="8" name="MSIP_Label_de06d9f1-f9fd-497b-933e-b21d72c15faf_ContentBits">
    <vt:lpwstr>0</vt:lpwstr>
  </property>
</Properties>
</file>